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sldIdLst>
    <p:sldId id="256" r:id="rId2"/>
    <p:sldId id="394" r:id="rId3"/>
    <p:sldId id="395" r:id="rId4"/>
    <p:sldId id="260" r:id="rId5"/>
    <p:sldId id="397" r:id="rId6"/>
    <p:sldId id="396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398" r:id="rId16"/>
    <p:sldId id="399" r:id="rId17"/>
    <p:sldId id="400" r:id="rId18"/>
    <p:sldId id="401" r:id="rId19"/>
    <p:sldId id="402" r:id="rId20"/>
    <p:sldId id="271" r:id="rId21"/>
    <p:sldId id="272" r:id="rId22"/>
    <p:sldId id="273" r:id="rId23"/>
    <p:sldId id="274" r:id="rId24"/>
    <p:sldId id="278" r:id="rId25"/>
    <p:sldId id="403" r:id="rId26"/>
    <p:sldId id="404" r:id="rId27"/>
    <p:sldId id="405" r:id="rId28"/>
    <p:sldId id="281" r:id="rId29"/>
    <p:sldId id="286" r:id="rId30"/>
    <p:sldId id="287" r:id="rId31"/>
    <p:sldId id="288" r:id="rId32"/>
    <p:sldId id="289" r:id="rId33"/>
    <p:sldId id="290" r:id="rId34"/>
    <p:sldId id="291" r:id="rId35"/>
    <p:sldId id="406" r:id="rId36"/>
    <p:sldId id="292" r:id="rId37"/>
    <p:sldId id="407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8" r:id="rId48"/>
    <p:sldId id="309" r:id="rId49"/>
    <p:sldId id="310" r:id="rId50"/>
    <p:sldId id="317" r:id="rId51"/>
    <p:sldId id="318" r:id="rId52"/>
    <p:sldId id="319" r:id="rId53"/>
    <p:sldId id="320" r:id="rId54"/>
    <p:sldId id="322" r:id="rId55"/>
    <p:sldId id="323" r:id="rId56"/>
    <p:sldId id="324" r:id="rId57"/>
    <p:sldId id="325" r:id="rId58"/>
    <p:sldId id="326" r:id="rId59"/>
    <p:sldId id="327" r:id="rId60"/>
    <p:sldId id="328" r:id="rId61"/>
    <p:sldId id="329" r:id="rId62"/>
    <p:sldId id="330" r:id="rId63"/>
    <p:sldId id="331" r:id="rId64"/>
    <p:sldId id="408" r:id="rId65"/>
    <p:sldId id="333" r:id="rId66"/>
    <p:sldId id="334" r:id="rId67"/>
    <p:sldId id="409" r:id="rId68"/>
    <p:sldId id="411" r:id="rId69"/>
    <p:sldId id="412" r:id="rId70"/>
    <p:sldId id="413" r:id="rId71"/>
    <p:sldId id="410" r:id="rId72"/>
    <p:sldId id="416" r:id="rId73"/>
    <p:sldId id="342" r:id="rId74"/>
    <p:sldId id="343" r:id="rId75"/>
    <p:sldId id="392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90476"/>
  </p:normalViewPr>
  <p:slideViewPr>
    <p:cSldViewPr snapToGrid="0" snapToObjects="1">
      <p:cViewPr varScale="1">
        <p:scale>
          <a:sx n="45" d="100"/>
          <a:sy n="45" d="100"/>
        </p:scale>
        <p:origin x="30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B80C9-F4E7-F640-8BB6-F4137744A39D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FD4B61-61E9-A849-8A89-0E86CF3C4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39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add:</a:t>
            </a:r>
          </a:p>
          <a:p>
            <a:pPr marL="228600" indent="-228600">
              <a:buAutoNum type="arabicPeriod"/>
            </a:pPr>
            <a:r>
              <a:rPr lang="en-US" dirty="0"/>
              <a:t>Weight initialization</a:t>
            </a:r>
          </a:p>
          <a:p>
            <a:pPr marL="228600" indent="-228600">
              <a:buAutoNum type="arabicPeriod"/>
            </a:pPr>
            <a:r>
              <a:rPr lang="en-US" dirty="0"/>
              <a:t>Batch normalization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/>
          </a:p>
          <a:p>
            <a:pPr marL="228600" indent="-228600">
              <a:buAutoNum type="arabicPeriod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D4B61-61E9-A849-8A89-0E86CF3C4B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419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D4B61-61E9-A849-8A89-0E86CF3C4BC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711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D4B61-61E9-A849-8A89-0E86CF3C4BC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714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Q: why </a:t>
            </a:r>
            <a:r>
              <a:rPr lang="en-US" dirty="0" err="1"/>
              <a:t>ReLU</a:t>
            </a:r>
            <a:r>
              <a:rPr lang="en-US" dirty="0"/>
              <a:t> before </a:t>
            </a:r>
            <a:r>
              <a:rPr lang="en-US" dirty="0" err="1"/>
              <a:t>MaxPool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D4B61-61E9-A849-8A89-0E86CF3C4BC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34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9C71B-1F61-2A43-97C2-C3BAAB538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735236-87AA-7049-B70C-8CDF4105F2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26952-97A9-5546-B9D4-6D9502E14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A1C1D-76D5-5141-94DA-3DA41E4A2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450A1-F00D-874D-ADA2-F0E477984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08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EA38E-1894-5F4C-89A6-030C9A61E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AA10C-727F-8B4C-B39F-ABA073D331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E2365-2E8F-E14B-B7BC-49B355824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1A610-F17A-514C-A764-BD9410C48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88783-CEED-0B47-A411-D70A2033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326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6C5B93-6826-BF40-BCFE-2EDEA93FEF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1C55F9-3A6F-C643-A4B6-9AF0FDC5FE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DF24A-05D7-7E4A-8025-B5C07B181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247FF-4173-4946-AE74-3453AD355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5B5E0-6B90-4E48-A53F-F896475CB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279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00280" y="1396491"/>
            <a:ext cx="5251450" cy="3543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129423" y="1396491"/>
            <a:ext cx="5251450" cy="3543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0" dirty="0"/>
              <a:t>Justin</a:t>
            </a:r>
            <a:r>
              <a:rPr spc="-185" dirty="0"/>
              <a:t> </a:t>
            </a:r>
            <a:r>
              <a:rPr spc="-130" dirty="0"/>
              <a:t>Johnson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95" dirty="0"/>
              <a:t>September </a:t>
            </a:r>
            <a:r>
              <a:rPr spc="-90" dirty="0"/>
              <a:t>23,</a:t>
            </a:r>
            <a:r>
              <a:rPr spc="-180" dirty="0"/>
              <a:t> </a:t>
            </a:r>
            <a:r>
              <a:rPr spc="-105" dirty="0"/>
              <a:t>2020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90" dirty="0"/>
              <a:t>Lecture </a:t>
            </a:r>
            <a:r>
              <a:rPr spc="-100" dirty="0"/>
              <a:t>7 </a:t>
            </a:r>
            <a:r>
              <a:rPr spc="-55" dirty="0"/>
              <a:t>-</a:t>
            </a:r>
            <a:r>
              <a:rPr spc="-200" dirty="0"/>
              <a:t> </a:t>
            </a:r>
            <a:fld id="{81D60167-4931-47E6-BA6A-407CBD079E47}" type="slidenum">
              <a:rPr spc="-100" dirty="0"/>
              <a:t>‹#›</a:t>
            </a:fld>
            <a:endParaRPr spc="-100" dirty="0"/>
          </a:p>
        </p:txBody>
      </p:sp>
    </p:spTree>
    <p:extLst>
      <p:ext uri="{BB962C8B-B14F-4D97-AF65-F5344CB8AC3E}">
        <p14:creationId xmlns:p14="http://schemas.microsoft.com/office/powerpoint/2010/main" val="26829198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79780" y="332739"/>
            <a:ext cx="10632439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0" dirty="0"/>
              <a:t>Justin</a:t>
            </a:r>
            <a:r>
              <a:rPr spc="-185" dirty="0"/>
              <a:t> </a:t>
            </a:r>
            <a:r>
              <a:rPr spc="-130" dirty="0"/>
              <a:t>Johnson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95" dirty="0"/>
              <a:t>September </a:t>
            </a:r>
            <a:r>
              <a:rPr spc="-90" dirty="0"/>
              <a:t>23,</a:t>
            </a:r>
            <a:r>
              <a:rPr spc="-180" dirty="0"/>
              <a:t> </a:t>
            </a:r>
            <a:r>
              <a:rPr spc="-105" dirty="0"/>
              <a:t>2020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90" dirty="0"/>
              <a:t>Lecture </a:t>
            </a:r>
            <a:r>
              <a:rPr spc="-100" dirty="0"/>
              <a:t>7 </a:t>
            </a:r>
            <a:r>
              <a:rPr spc="-55" dirty="0"/>
              <a:t>-</a:t>
            </a:r>
            <a:r>
              <a:rPr spc="-200" dirty="0"/>
              <a:t> </a:t>
            </a:r>
            <a:fld id="{81D60167-4931-47E6-BA6A-407CBD079E47}" type="slidenum">
              <a:rPr spc="-100" dirty="0"/>
              <a:t>‹#›</a:t>
            </a:fld>
            <a:endParaRPr spc="-100" dirty="0"/>
          </a:p>
        </p:txBody>
      </p:sp>
    </p:spTree>
    <p:extLst>
      <p:ext uri="{BB962C8B-B14F-4D97-AF65-F5344CB8AC3E}">
        <p14:creationId xmlns:p14="http://schemas.microsoft.com/office/powerpoint/2010/main" val="1321097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A47A-FB15-D445-A701-D800A5B46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AB4DF-CDB7-7746-BCBB-303BFAF7D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E9EA2-F87A-8949-B987-DDFF52C53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72CC8-A291-EC41-82B9-7410DA787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E91A4-AFE5-A94D-893C-9C82882C8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758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70A02-3314-3646-B569-16B7997B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7AB44-C056-FE44-B302-A0C21249B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4581B-71D5-2A4A-AB11-8D8F3F42B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76375-5F79-F741-B4F5-FA47D1AAE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03981-D1D1-AD4D-9AF9-11A158BA8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26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4BE39-69D2-0A48-80C1-AE03BCE0F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1E506-C071-5C48-A56E-4DC0C92FCF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D374B-9B9F-B445-960D-60E7832C81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960D93-357A-3F4F-9365-071FD9E02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52C7BE-DC57-404C-9456-42D22B188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BC68B5-87E1-1A43-B9C1-5AE5A7788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0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EB1A2-5AA7-4C4F-B147-5F5FFC546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BC53F8-DEBC-024A-8F1C-B3E2324BE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13B241-2D88-EC40-A47E-EE2B61C147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2C56E-BB39-CF43-82F8-DBB676D60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7C22B3-C03F-FF44-9EDA-88244A95AA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9261A9-A06F-C648-80E9-1A598CD9D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F4B806-BC3D-AC43-95A4-21CDBA3AE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56EADC-DDF1-FC4E-A6DE-6823B9477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69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56F51-A6D6-0A4D-A852-26C139716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91C8E0-76C4-A749-9A8E-11C3DDC1A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2B6D7A-0920-3249-BC07-CD4A6182B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18879F-2DB6-6E44-892A-30F556AB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269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E4EDED-BCB6-3A4B-B4A2-F2B8984CA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513677-E392-8E48-BBED-CC3C7DE8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6111B-0BC3-3843-9D4F-BA2BE3AFF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28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2020-048B-E140-AFF0-594192BE5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7F7E0-EDED-4248-BC4B-6767418C4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2AA594-223C-C345-90C6-6BFB6DCD2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0F67ED-49AB-4941-827D-F18BA482E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342C57-D178-DE4E-AD47-5C0492904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FC8B8A-6909-384D-8883-1E2416BCB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40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F5B46-C579-1644-8737-D65F818DC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C4E5D9-6E37-BC45-B568-545717DD5E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60393C-3786-FF40-9245-1E879CA5B4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D41C5-50E6-234C-9637-3FB88A2A8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644DA1-C858-1B47-95A0-537AE024B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8E617-AC7F-2F44-8F0B-BDDC49D3B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8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811803-AA81-5646-A31F-0226BB471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7335B-8165-254C-9161-61E2F43CC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2542E-EE4B-EC46-A460-7527B19EEC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D7FC1-C43D-824E-80D4-962C390CC0D3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95B0E-69EE-5E4F-BA59-7AF85F3572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E17E8-E252-3D41-901F-5E75B83C0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18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C3840-A986-5247-80D9-3D63CC14A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7085"/>
            <a:ext cx="9144000" cy="1134232"/>
          </a:xfrm>
        </p:spPr>
        <p:txBody>
          <a:bodyPr>
            <a:normAutofit/>
          </a:bodyPr>
          <a:lstStyle/>
          <a:p>
            <a:r>
              <a:rPr lang="en-US" sz="5400" dirty="0"/>
              <a:t>ECE 884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04303F-454F-4F4F-ADBF-FC65928464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13-14: Convolutional Neural Networks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0345C02-444A-5C4B-9396-427BBB968498}"/>
              </a:ext>
            </a:extLst>
          </p:cNvPr>
          <p:cNvSpPr txBox="1">
            <a:spLocks/>
          </p:cNvSpPr>
          <p:nvPr/>
        </p:nvSpPr>
        <p:spPr>
          <a:xfrm>
            <a:off x="3875314" y="4603524"/>
            <a:ext cx="3842657" cy="567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03/09,11/2021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38509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45218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5" dirty="0"/>
              <a:t>Fully-Connected</a:t>
            </a:r>
            <a:r>
              <a:rPr spc="-280" dirty="0"/>
              <a:t> </a:t>
            </a:r>
            <a:r>
              <a:rPr spc="-295" dirty="0"/>
              <a:t>Layer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75347" y="3455923"/>
            <a:ext cx="6413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5" dirty="0">
                <a:latin typeface="Arial"/>
                <a:cs typeface="Arial"/>
              </a:rPr>
              <a:t>3072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3017" y="3093211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0" dirty="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10539" y="1208532"/>
            <a:ext cx="60794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75" dirty="0">
                <a:latin typeface="Arial"/>
                <a:cs typeface="Arial"/>
              </a:rPr>
              <a:t>32x32x3 </a:t>
            </a:r>
            <a:r>
              <a:rPr sz="3200" spc="-170" dirty="0">
                <a:latin typeface="Arial"/>
                <a:cs typeface="Arial"/>
              </a:rPr>
              <a:t>image </a:t>
            </a:r>
            <a:r>
              <a:rPr sz="3200" spc="-185" dirty="0">
                <a:latin typeface="Arial"/>
                <a:cs typeface="Arial"/>
              </a:rPr>
              <a:t>-&gt; </a:t>
            </a:r>
            <a:r>
              <a:rPr sz="3200" spc="-90" dirty="0">
                <a:latin typeface="Arial"/>
                <a:cs typeface="Arial"/>
              </a:rPr>
              <a:t>stretch </a:t>
            </a:r>
            <a:r>
              <a:rPr sz="3200" spc="30" dirty="0">
                <a:latin typeface="Arial"/>
                <a:cs typeface="Arial"/>
              </a:rPr>
              <a:t>to </a:t>
            </a:r>
            <a:r>
              <a:rPr sz="3200" spc="-160" dirty="0">
                <a:latin typeface="Arial"/>
                <a:cs typeface="Arial"/>
              </a:rPr>
              <a:t>3072 </a:t>
            </a:r>
            <a:r>
              <a:rPr sz="3200" spc="-215" dirty="0">
                <a:latin typeface="Arial"/>
                <a:cs typeface="Arial"/>
              </a:rPr>
              <a:t>x</a:t>
            </a:r>
            <a:r>
              <a:rPr sz="3200" spc="-470" dirty="0">
                <a:latin typeface="Arial"/>
                <a:cs typeface="Arial"/>
              </a:rPr>
              <a:t> </a:t>
            </a:r>
            <a:r>
              <a:rPr sz="3200" spc="-160" dirty="0">
                <a:latin typeface="Arial"/>
                <a:cs typeface="Arial"/>
              </a:rPr>
              <a:t>1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61944" y="3285235"/>
            <a:ext cx="1218565" cy="760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5" dirty="0">
                <a:latin typeface="Arial"/>
                <a:cs typeface="Arial"/>
              </a:rPr>
              <a:t>10 </a:t>
            </a:r>
            <a:r>
              <a:rPr sz="2400" spc="-165" dirty="0">
                <a:latin typeface="Arial"/>
                <a:cs typeface="Arial"/>
              </a:rPr>
              <a:t>x</a:t>
            </a:r>
            <a:r>
              <a:rPr sz="2400" spc="-220" dirty="0">
                <a:latin typeface="Arial"/>
                <a:cs typeface="Arial"/>
              </a:rPr>
              <a:t> </a:t>
            </a:r>
            <a:r>
              <a:rPr sz="2400" spc="-125" dirty="0">
                <a:latin typeface="Arial"/>
                <a:cs typeface="Arial"/>
              </a:rPr>
              <a:t>3072</a:t>
            </a:r>
            <a:endParaRPr sz="2400">
              <a:latin typeface="Arial"/>
              <a:cs typeface="Arial"/>
            </a:endParaRPr>
          </a:p>
          <a:p>
            <a:pPr marL="130175">
              <a:lnSpc>
                <a:spcPct val="100000"/>
              </a:lnSpc>
              <a:spcBef>
                <a:spcPts val="25"/>
              </a:spcBef>
            </a:pPr>
            <a:r>
              <a:rPr sz="2400" spc="-90" dirty="0">
                <a:latin typeface="Arial"/>
                <a:cs typeface="Arial"/>
              </a:rPr>
              <a:t>weights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98737" y="2495803"/>
            <a:ext cx="934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25" dirty="0">
                <a:latin typeface="Arial"/>
                <a:cs typeface="Arial"/>
              </a:rPr>
              <a:t>Output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598359" y="3138076"/>
            <a:ext cx="2242185" cy="282575"/>
          </a:xfrm>
          <a:custGeom>
            <a:avLst/>
            <a:gdLst/>
            <a:ahLst/>
            <a:cxnLst/>
            <a:rect l="l" t="t" r="r" b="b"/>
            <a:pathLst>
              <a:path w="2242184" h="282575">
                <a:moveTo>
                  <a:pt x="0" y="0"/>
                </a:moveTo>
                <a:lnTo>
                  <a:pt x="2241716" y="0"/>
                </a:lnTo>
                <a:lnTo>
                  <a:pt x="2241716" y="282225"/>
                </a:lnTo>
                <a:lnTo>
                  <a:pt x="0" y="282225"/>
                </a:lnTo>
                <a:lnTo>
                  <a:pt x="0" y="0"/>
                </a:lnTo>
                <a:close/>
              </a:path>
            </a:pathLst>
          </a:custGeom>
          <a:solidFill>
            <a:srgbClr val="C9DAF8">
              <a:alpha val="4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840076" y="3043999"/>
            <a:ext cx="94615" cy="376555"/>
          </a:xfrm>
          <a:custGeom>
            <a:avLst/>
            <a:gdLst/>
            <a:ahLst/>
            <a:cxnLst/>
            <a:rect l="l" t="t" r="r" b="b"/>
            <a:pathLst>
              <a:path w="94615" h="376554">
                <a:moveTo>
                  <a:pt x="94075" y="0"/>
                </a:moveTo>
                <a:lnTo>
                  <a:pt x="0" y="94076"/>
                </a:lnTo>
                <a:lnTo>
                  <a:pt x="0" y="376302"/>
                </a:lnTo>
                <a:lnTo>
                  <a:pt x="94075" y="282227"/>
                </a:lnTo>
                <a:lnTo>
                  <a:pt x="94075" y="0"/>
                </a:lnTo>
                <a:close/>
              </a:path>
            </a:pathLst>
          </a:custGeom>
          <a:solidFill>
            <a:srgbClr val="A2AFC7">
              <a:alpha val="4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98359" y="3043999"/>
            <a:ext cx="2336165" cy="94615"/>
          </a:xfrm>
          <a:custGeom>
            <a:avLst/>
            <a:gdLst/>
            <a:ahLst/>
            <a:cxnLst/>
            <a:rect l="l" t="t" r="r" b="b"/>
            <a:pathLst>
              <a:path w="2336165" h="94614">
                <a:moveTo>
                  <a:pt x="2335791" y="0"/>
                </a:moveTo>
                <a:lnTo>
                  <a:pt x="94075" y="0"/>
                </a:lnTo>
                <a:lnTo>
                  <a:pt x="0" y="94076"/>
                </a:lnTo>
                <a:lnTo>
                  <a:pt x="2241716" y="94076"/>
                </a:lnTo>
                <a:lnTo>
                  <a:pt x="2335791" y="0"/>
                </a:lnTo>
                <a:close/>
              </a:path>
            </a:pathLst>
          </a:custGeom>
          <a:solidFill>
            <a:srgbClr val="D4E1F9">
              <a:alpha val="4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98359" y="3043999"/>
            <a:ext cx="2336165" cy="376555"/>
          </a:xfrm>
          <a:custGeom>
            <a:avLst/>
            <a:gdLst/>
            <a:ahLst/>
            <a:cxnLst/>
            <a:rect l="l" t="t" r="r" b="b"/>
            <a:pathLst>
              <a:path w="2336165" h="376554">
                <a:moveTo>
                  <a:pt x="0" y="94075"/>
                </a:moveTo>
                <a:lnTo>
                  <a:pt x="94075" y="0"/>
                </a:lnTo>
                <a:lnTo>
                  <a:pt x="2335792" y="0"/>
                </a:lnTo>
                <a:lnTo>
                  <a:pt x="2335792" y="282226"/>
                </a:lnTo>
                <a:lnTo>
                  <a:pt x="2241717" y="376302"/>
                </a:lnTo>
                <a:lnTo>
                  <a:pt x="0" y="376302"/>
                </a:lnTo>
                <a:lnTo>
                  <a:pt x="0" y="94075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98359" y="3043999"/>
            <a:ext cx="2336165" cy="94615"/>
          </a:xfrm>
          <a:custGeom>
            <a:avLst/>
            <a:gdLst/>
            <a:ahLst/>
            <a:cxnLst/>
            <a:rect l="l" t="t" r="r" b="b"/>
            <a:pathLst>
              <a:path w="2336165" h="94614">
                <a:moveTo>
                  <a:pt x="0" y="94075"/>
                </a:moveTo>
                <a:lnTo>
                  <a:pt x="2241717" y="94075"/>
                </a:lnTo>
                <a:lnTo>
                  <a:pt x="2335792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840077" y="3138074"/>
            <a:ext cx="0" cy="282575"/>
          </a:xfrm>
          <a:custGeom>
            <a:avLst/>
            <a:gdLst/>
            <a:ahLst/>
            <a:cxnLst/>
            <a:rect l="l" t="t" r="r" b="b"/>
            <a:pathLst>
              <a:path h="282575">
                <a:moveTo>
                  <a:pt x="0" y="0"/>
                </a:moveTo>
                <a:lnTo>
                  <a:pt x="0" y="282226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90440" y="3158543"/>
            <a:ext cx="219398" cy="2225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8431" y="3138077"/>
            <a:ext cx="3617595" cy="282575"/>
          </a:xfrm>
          <a:custGeom>
            <a:avLst/>
            <a:gdLst/>
            <a:ahLst/>
            <a:cxnLst/>
            <a:rect l="l" t="t" r="r" b="b"/>
            <a:pathLst>
              <a:path w="3617595" h="282575">
                <a:moveTo>
                  <a:pt x="0" y="0"/>
                </a:moveTo>
                <a:lnTo>
                  <a:pt x="3617360" y="0"/>
                </a:lnTo>
                <a:lnTo>
                  <a:pt x="3617360" y="282224"/>
                </a:lnTo>
                <a:lnTo>
                  <a:pt x="0" y="282224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35791" y="3043999"/>
            <a:ext cx="94615" cy="376555"/>
          </a:xfrm>
          <a:custGeom>
            <a:avLst/>
            <a:gdLst/>
            <a:ahLst/>
            <a:cxnLst/>
            <a:rect l="l" t="t" r="r" b="b"/>
            <a:pathLst>
              <a:path w="94614" h="376554">
                <a:moveTo>
                  <a:pt x="94072" y="0"/>
                </a:moveTo>
                <a:lnTo>
                  <a:pt x="0" y="94077"/>
                </a:lnTo>
                <a:lnTo>
                  <a:pt x="0" y="376302"/>
                </a:lnTo>
                <a:lnTo>
                  <a:pt x="94072" y="282229"/>
                </a:lnTo>
                <a:lnTo>
                  <a:pt x="94072" y="0"/>
                </a:lnTo>
                <a:close/>
              </a:path>
            </a:pathLst>
          </a:custGeom>
          <a:solidFill>
            <a:srgbClr val="C4A4A4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18431" y="3043999"/>
            <a:ext cx="3711575" cy="94615"/>
          </a:xfrm>
          <a:custGeom>
            <a:avLst/>
            <a:gdLst/>
            <a:ahLst/>
            <a:cxnLst/>
            <a:rect l="l" t="t" r="r" b="b"/>
            <a:pathLst>
              <a:path w="3711575" h="94614">
                <a:moveTo>
                  <a:pt x="3711433" y="0"/>
                </a:moveTo>
                <a:lnTo>
                  <a:pt x="94076" y="0"/>
                </a:lnTo>
                <a:lnTo>
                  <a:pt x="0" y="94077"/>
                </a:lnTo>
                <a:lnTo>
                  <a:pt x="3617360" y="94077"/>
                </a:lnTo>
                <a:lnTo>
                  <a:pt x="3711433" y="0"/>
                </a:lnTo>
                <a:close/>
              </a:path>
            </a:pathLst>
          </a:custGeom>
          <a:solidFill>
            <a:srgbClr val="F6D6D6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8431" y="3043999"/>
            <a:ext cx="3711575" cy="376555"/>
          </a:xfrm>
          <a:custGeom>
            <a:avLst/>
            <a:gdLst/>
            <a:ahLst/>
            <a:cxnLst/>
            <a:rect l="l" t="t" r="r" b="b"/>
            <a:pathLst>
              <a:path w="3711575" h="376554">
                <a:moveTo>
                  <a:pt x="0" y="94077"/>
                </a:moveTo>
                <a:lnTo>
                  <a:pt x="94076" y="0"/>
                </a:lnTo>
                <a:lnTo>
                  <a:pt x="3711433" y="0"/>
                </a:lnTo>
                <a:lnTo>
                  <a:pt x="3711433" y="282228"/>
                </a:lnTo>
                <a:lnTo>
                  <a:pt x="3617361" y="376302"/>
                </a:lnTo>
                <a:lnTo>
                  <a:pt x="0" y="376302"/>
                </a:lnTo>
                <a:lnTo>
                  <a:pt x="0" y="94077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8431" y="3043999"/>
            <a:ext cx="3711575" cy="94615"/>
          </a:xfrm>
          <a:custGeom>
            <a:avLst/>
            <a:gdLst/>
            <a:ahLst/>
            <a:cxnLst/>
            <a:rect l="l" t="t" r="r" b="b"/>
            <a:pathLst>
              <a:path w="3711575" h="94614">
                <a:moveTo>
                  <a:pt x="0" y="94077"/>
                </a:moveTo>
                <a:lnTo>
                  <a:pt x="3617361" y="94077"/>
                </a:lnTo>
                <a:lnTo>
                  <a:pt x="3711433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135792" y="3138077"/>
            <a:ext cx="0" cy="282575"/>
          </a:xfrm>
          <a:custGeom>
            <a:avLst/>
            <a:gdLst/>
            <a:ahLst/>
            <a:cxnLst/>
            <a:rect l="l" t="t" r="r" b="b"/>
            <a:pathLst>
              <a:path h="282575">
                <a:moveTo>
                  <a:pt x="0" y="0"/>
                </a:moveTo>
                <a:lnTo>
                  <a:pt x="0" y="282224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03976" y="2755392"/>
            <a:ext cx="725424" cy="3444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022515" y="2495803"/>
            <a:ext cx="702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70" dirty="0">
                <a:latin typeface="Arial"/>
                <a:cs typeface="Arial"/>
              </a:rPr>
              <a:t>I</a:t>
            </a:r>
            <a:r>
              <a:rPr sz="2400" b="1" spc="-145" dirty="0">
                <a:latin typeface="Arial"/>
                <a:cs typeface="Arial"/>
              </a:rPr>
              <a:t>n</a:t>
            </a:r>
            <a:r>
              <a:rPr sz="2400" b="1" spc="-185" dirty="0">
                <a:latin typeface="Arial"/>
                <a:cs typeface="Arial"/>
              </a:rPr>
              <a:t>pu</a:t>
            </a:r>
            <a:r>
              <a:rPr sz="2400" b="1" spc="30" dirty="0"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895906" y="4113783"/>
            <a:ext cx="3717290" cy="1930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125" dirty="0">
                <a:latin typeface="Arial"/>
                <a:cs typeface="Arial"/>
              </a:rPr>
              <a:t>1</a:t>
            </a:r>
            <a:r>
              <a:rPr sz="2500" b="1" spc="-145" dirty="0">
                <a:latin typeface="Arial"/>
                <a:cs typeface="Arial"/>
              </a:rPr>
              <a:t> </a:t>
            </a:r>
            <a:r>
              <a:rPr sz="2500" b="1" spc="-165" dirty="0">
                <a:latin typeface="Arial"/>
                <a:cs typeface="Arial"/>
              </a:rPr>
              <a:t>number:</a:t>
            </a:r>
            <a:endParaRPr sz="25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500" spc="-30" dirty="0">
                <a:latin typeface="Arial"/>
                <a:cs typeface="Arial"/>
              </a:rPr>
              <a:t>the </a:t>
            </a:r>
            <a:r>
              <a:rPr sz="2500" spc="-65" dirty="0">
                <a:latin typeface="Arial"/>
                <a:cs typeface="Arial"/>
              </a:rPr>
              <a:t>result </a:t>
            </a:r>
            <a:r>
              <a:rPr sz="2500" spc="-10" dirty="0">
                <a:latin typeface="Arial"/>
                <a:cs typeface="Arial"/>
              </a:rPr>
              <a:t>of </a:t>
            </a:r>
            <a:r>
              <a:rPr sz="2500" spc="-85" dirty="0">
                <a:latin typeface="Arial"/>
                <a:cs typeface="Arial"/>
              </a:rPr>
              <a:t>taking </a:t>
            </a:r>
            <a:r>
              <a:rPr sz="2500" spc="-195" dirty="0">
                <a:latin typeface="Arial"/>
                <a:cs typeface="Arial"/>
              </a:rPr>
              <a:t>a </a:t>
            </a:r>
            <a:r>
              <a:rPr sz="2500" spc="-10" dirty="0">
                <a:latin typeface="Arial"/>
                <a:cs typeface="Arial"/>
              </a:rPr>
              <a:t>dot  </a:t>
            </a:r>
            <a:r>
              <a:rPr sz="2500" spc="-60" dirty="0">
                <a:latin typeface="Arial"/>
                <a:cs typeface="Arial"/>
              </a:rPr>
              <a:t>product </a:t>
            </a:r>
            <a:r>
              <a:rPr sz="2500" spc="-80" dirty="0">
                <a:latin typeface="Arial"/>
                <a:cs typeface="Arial"/>
              </a:rPr>
              <a:t>between </a:t>
            </a:r>
            <a:r>
              <a:rPr sz="2500" spc="-195" dirty="0">
                <a:latin typeface="Arial"/>
                <a:cs typeface="Arial"/>
              </a:rPr>
              <a:t>a </a:t>
            </a:r>
            <a:r>
              <a:rPr sz="2500" spc="-45" dirty="0">
                <a:latin typeface="Arial"/>
                <a:cs typeface="Arial"/>
              </a:rPr>
              <a:t>row </a:t>
            </a:r>
            <a:r>
              <a:rPr sz="2500" spc="-10" dirty="0">
                <a:latin typeface="Arial"/>
                <a:cs typeface="Arial"/>
              </a:rPr>
              <a:t>of</a:t>
            </a:r>
            <a:r>
              <a:rPr sz="2500" spc="-365" dirty="0">
                <a:latin typeface="Arial"/>
                <a:cs typeface="Arial"/>
              </a:rPr>
              <a:t> </a:t>
            </a:r>
            <a:r>
              <a:rPr sz="2500" spc="-140" dirty="0">
                <a:latin typeface="Arial"/>
                <a:cs typeface="Arial"/>
              </a:rPr>
              <a:t>W  </a:t>
            </a:r>
            <a:r>
              <a:rPr sz="2500" spc="-125" dirty="0">
                <a:latin typeface="Arial"/>
                <a:cs typeface="Arial"/>
              </a:rPr>
              <a:t>and </a:t>
            </a:r>
            <a:r>
              <a:rPr sz="2500" spc="-30" dirty="0">
                <a:latin typeface="Arial"/>
                <a:cs typeface="Arial"/>
              </a:rPr>
              <a:t>the </a:t>
            </a:r>
            <a:r>
              <a:rPr sz="2500" spc="-20" dirty="0">
                <a:latin typeface="Arial"/>
                <a:cs typeface="Arial"/>
              </a:rPr>
              <a:t>input </a:t>
            </a:r>
            <a:r>
              <a:rPr sz="2500" spc="-140" dirty="0">
                <a:latin typeface="Arial"/>
                <a:cs typeface="Arial"/>
              </a:rPr>
              <a:t>(a </a:t>
            </a:r>
            <a:r>
              <a:rPr sz="2500" spc="-120" dirty="0">
                <a:latin typeface="Arial"/>
                <a:cs typeface="Arial"/>
              </a:rPr>
              <a:t>3072-  </a:t>
            </a:r>
            <a:r>
              <a:rPr sz="2500" spc="-95" dirty="0">
                <a:latin typeface="Arial"/>
                <a:cs typeface="Arial"/>
              </a:rPr>
              <a:t>dimensional </a:t>
            </a:r>
            <a:r>
              <a:rPr sz="2500" spc="-10" dirty="0">
                <a:latin typeface="Arial"/>
                <a:cs typeface="Arial"/>
              </a:rPr>
              <a:t>dot</a:t>
            </a:r>
            <a:r>
              <a:rPr sz="2500" spc="-190" dirty="0">
                <a:latin typeface="Arial"/>
                <a:cs typeface="Arial"/>
              </a:rPr>
              <a:t> </a:t>
            </a:r>
            <a:r>
              <a:rPr sz="2500" spc="-60" dirty="0">
                <a:latin typeface="Arial"/>
                <a:cs typeface="Arial"/>
              </a:rPr>
              <a:t>product)</a:t>
            </a:r>
            <a:endParaRPr sz="25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237867" y="3093211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0" dirty="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593364" y="3455923"/>
            <a:ext cx="333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5" dirty="0">
                <a:latin typeface="Arial"/>
                <a:cs typeface="Arial"/>
              </a:rPr>
              <a:t>10</a:t>
            </a:r>
            <a:endParaRPr sz="24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218582" y="3480520"/>
            <a:ext cx="478155" cy="612775"/>
          </a:xfrm>
          <a:custGeom>
            <a:avLst/>
            <a:gdLst/>
            <a:ahLst/>
            <a:cxnLst/>
            <a:rect l="l" t="t" r="r" b="b"/>
            <a:pathLst>
              <a:path w="478154" h="612775">
                <a:moveTo>
                  <a:pt x="413864" y="59098"/>
                </a:moveTo>
                <a:lnTo>
                  <a:pt x="0" y="594706"/>
                </a:lnTo>
                <a:lnTo>
                  <a:pt x="22611" y="612179"/>
                </a:lnTo>
                <a:lnTo>
                  <a:pt x="436475" y="76569"/>
                </a:lnTo>
                <a:lnTo>
                  <a:pt x="413864" y="59098"/>
                </a:lnTo>
                <a:close/>
              </a:path>
              <a:path w="478154" h="612775">
                <a:moveTo>
                  <a:pt x="468184" y="47792"/>
                </a:moveTo>
                <a:lnTo>
                  <a:pt x="422600" y="47792"/>
                </a:lnTo>
                <a:lnTo>
                  <a:pt x="445211" y="65264"/>
                </a:lnTo>
                <a:lnTo>
                  <a:pt x="436475" y="76569"/>
                </a:lnTo>
                <a:lnTo>
                  <a:pt x="459087" y="94040"/>
                </a:lnTo>
                <a:lnTo>
                  <a:pt x="468184" y="47792"/>
                </a:lnTo>
                <a:close/>
              </a:path>
              <a:path w="478154" h="612775">
                <a:moveTo>
                  <a:pt x="422600" y="47792"/>
                </a:moveTo>
                <a:lnTo>
                  <a:pt x="413864" y="59098"/>
                </a:lnTo>
                <a:lnTo>
                  <a:pt x="436475" y="76569"/>
                </a:lnTo>
                <a:lnTo>
                  <a:pt x="445211" y="65264"/>
                </a:lnTo>
                <a:lnTo>
                  <a:pt x="422600" y="47792"/>
                </a:lnTo>
                <a:close/>
              </a:path>
              <a:path w="478154" h="612775">
                <a:moveTo>
                  <a:pt x="477584" y="0"/>
                </a:moveTo>
                <a:lnTo>
                  <a:pt x="391252" y="41626"/>
                </a:lnTo>
                <a:lnTo>
                  <a:pt x="413864" y="59098"/>
                </a:lnTo>
                <a:lnTo>
                  <a:pt x="422600" y="47792"/>
                </a:lnTo>
                <a:lnTo>
                  <a:pt x="468184" y="47792"/>
                </a:lnTo>
                <a:lnTo>
                  <a:pt x="477584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460406" y="3203600"/>
            <a:ext cx="810895" cy="85725"/>
          </a:xfrm>
          <a:custGeom>
            <a:avLst/>
            <a:gdLst/>
            <a:ahLst/>
            <a:cxnLst/>
            <a:rect l="l" t="t" r="r" b="b"/>
            <a:pathLst>
              <a:path w="810895" h="85725">
                <a:moveTo>
                  <a:pt x="725608" y="0"/>
                </a:moveTo>
                <a:lnTo>
                  <a:pt x="725044" y="28569"/>
                </a:lnTo>
                <a:lnTo>
                  <a:pt x="739329" y="28851"/>
                </a:lnTo>
                <a:lnTo>
                  <a:pt x="738765" y="57420"/>
                </a:lnTo>
                <a:lnTo>
                  <a:pt x="724474" y="57420"/>
                </a:lnTo>
                <a:lnTo>
                  <a:pt x="723916" y="85708"/>
                </a:lnTo>
                <a:lnTo>
                  <a:pt x="783399" y="57420"/>
                </a:lnTo>
                <a:lnTo>
                  <a:pt x="738765" y="57420"/>
                </a:lnTo>
                <a:lnTo>
                  <a:pt x="724480" y="57138"/>
                </a:lnTo>
                <a:lnTo>
                  <a:pt x="783992" y="57138"/>
                </a:lnTo>
                <a:lnTo>
                  <a:pt x="810470" y="44546"/>
                </a:lnTo>
                <a:lnTo>
                  <a:pt x="725608" y="0"/>
                </a:lnTo>
                <a:close/>
              </a:path>
              <a:path w="810895" h="85725">
                <a:moveTo>
                  <a:pt x="725044" y="28569"/>
                </a:moveTo>
                <a:lnTo>
                  <a:pt x="724480" y="57138"/>
                </a:lnTo>
                <a:lnTo>
                  <a:pt x="738765" y="57420"/>
                </a:lnTo>
                <a:lnTo>
                  <a:pt x="739329" y="28851"/>
                </a:lnTo>
                <a:lnTo>
                  <a:pt x="725044" y="28569"/>
                </a:lnTo>
                <a:close/>
              </a:path>
              <a:path w="810895" h="85725">
                <a:moveTo>
                  <a:pt x="563" y="14265"/>
                </a:moveTo>
                <a:lnTo>
                  <a:pt x="0" y="42835"/>
                </a:lnTo>
                <a:lnTo>
                  <a:pt x="724480" y="57138"/>
                </a:lnTo>
                <a:lnTo>
                  <a:pt x="725044" y="28569"/>
                </a:lnTo>
                <a:lnTo>
                  <a:pt x="563" y="1426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190589" y="3188112"/>
            <a:ext cx="819785" cy="85725"/>
          </a:xfrm>
          <a:custGeom>
            <a:avLst/>
            <a:gdLst/>
            <a:ahLst/>
            <a:cxnLst/>
            <a:rect l="l" t="t" r="r" b="b"/>
            <a:pathLst>
              <a:path w="819784" h="85725">
                <a:moveTo>
                  <a:pt x="734080" y="0"/>
                </a:moveTo>
                <a:lnTo>
                  <a:pt x="733675" y="28572"/>
                </a:lnTo>
                <a:lnTo>
                  <a:pt x="747962" y="28774"/>
                </a:lnTo>
                <a:lnTo>
                  <a:pt x="747557" y="57346"/>
                </a:lnTo>
                <a:lnTo>
                  <a:pt x="733268" y="57346"/>
                </a:lnTo>
                <a:lnTo>
                  <a:pt x="732866" y="85717"/>
                </a:lnTo>
                <a:lnTo>
                  <a:pt x="791674" y="57346"/>
                </a:lnTo>
                <a:lnTo>
                  <a:pt x="747557" y="57346"/>
                </a:lnTo>
                <a:lnTo>
                  <a:pt x="733270" y="57144"/>
                </a:lnTo>
                <a:lnTo>
                  <a:pt x="792093" y="57144"/>
                </a:lnTo>
                <a:lnTo>
                  <a:pt x="819189" y="44072"/>
                </a:lnTo>
                <a:lnTo>
                  <a:pt x="734080" y="0"/>
                </a:lnTo>
                <a:close/>
              </a:path>
              <a:path w="819784" h="85725">
                <a:moveTo>
                  <a:pt x="733675" y="28572"/>
                </a:moveTo>
                <a:lnTo>
                  <a:pt x="733270" y="57144"/>
                </a:lnTo>
                <a:lnTo>
                  <a:pt x="747557" y="57346"/>
                </a:lnTo>
                <a:lnTo>
                  <a:pt x="747962" y="28774"/>
                </a:lnTo>
                <a:lnTo>
                  <a:pt x="733675" y="28572"/>
                </a:lnTo>
                <a:close/>
              </a:path>
              <a:path w="819784" h="85725">
                <a:moveTo>
                  <a:pt x="405" y="18188"/>
                </a:moveTo>
                <a:lnTo>
                  <a:pt x="0" y="46761"/>
                </a:lnTo>
                <a:lnTo>
                  <a:pt x="733270" y="57144"/>
                </a:lnTo>
                <a:lnTo>
                  <a:pt x="733675" y="28572"/>
                </a:lnTo>
                <a:lnTo>
                  <a:pt x="405" y="18188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0880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36861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Convolution</a:t>
            </a:r>
            <a:r>
              <a:rPr spc="-260" dirty="0"/>
              <a:t> </a:t>
            </a:r>
            <a:r>
              <a:rPr spc="-295" dirty="0"/>
              <a:t>Layer</a:t>
            </a:r>
          </a:p>
        </p:txBody>
      </p:sp>
      <p:sp>
        <p:nvSpPr>
          <p:cNvPr id="3" name="object 3"/>
          <p:cNvSpPr/>
          <p:nvPr/>
        </p:nvSpPr>
        <p:spPr>
          <a:xfrm>
            <a:off x="1421561" y="2892126"/>
            <a:ext cx="284480" cy="2686050"/>
          </a:xfrm>
          <a:custGeom>
            <a:avLst/>
            <a:gdLst/>
            <a:ahLst/>
            <a:cxnLst/>
            <a:rect l="l" t="t" r="r" b="b"/>
            <a:pathLst>
              <a:path w="284480" h="2686050">
                <a:moveTo>
                  <a:pt x="0" y="0"/>
                </a:moveTo>
                <a:lnTo>
                  <a:pt x="284153" y="0"/>
                </a:lnTo>
                <a:lnTo>
                  <a:pt x="284153" y="2685530"/>
                </a:lnTo>
                <a:lnTo>
                  <a:pt x="0" y="2685530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05715" y="1901414"/>
            <a:ext cx="991235" cy="3676650"/>
          </a:xfrm>
          <a:custGeom>
            <a:avLst/>
            <a:gdLst/>
            <a:ahLst/>
            <a:cxnLst/>
            <a:rect l="l" t="t" r="r" b="b"/>
            <a:pathLst>
              <a:path w="991235" h="3676650">
                <a:moveTo>
                  <a:pt x="990714" y="0"/>
                </a:moveTo>
                <a:lnTo>
                  <a:pt x="0" y="990711"/>
                </a:lnTo>
                <a:lnTo>
                  <a:pt x="0" y="3676242"/>
                </a:lnTo>
                <a:lnTo>
                  <a:pt x="990714" y="2685530"/>
                </a:lnTo>
                <a:lnTo>
                  <a:pt x="990714" y="0"/>
                </a:lnTo>
                <a:close/>
              </a:path>
            </a:pathLst>
          </a:custGeom>
          <a:solidFill>
            <a:srgbClr val="C4A4A4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21561" y="1901414"/>
            <a:ext cx="1275080" cy="991235"/>
          </a:xfrm>
          <a:custGeom>
            <a:avLst/>
            <a:gdLst/>
            <a:ahLst/>
            <a:cxnLst/>
            <a:rect l="l" t="t" r="r" b="b"/>
            <a:pathLst>
              <a:path w="1275080" h="991235">
                <a:moveTo>
                  <a:pt x="1274867" y="0"/>
                </a:moveTo>
                <a:lnTo>
                  <a:pt x="990714" y="0"/>
                </a:lnTo>
                <a:lnTo>
                  <a:pt x="0" y="990711"/>
                </a:lnTo>
                <a:lnTo>
                  <a:pt x="284153" y="990711"/>
                </a:lnTo>
                <a:lnTo>
                  <a:pt x="1274867" y="0"/>
                </a:lnTo>
                <a:close/>
              </a:path>
            </a:pathLst>
          </a:custGeom>
          <a:solidFill>
            <a:srgbClr val="F6D6D6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21561" y="1901414"/>
            <a:ext cx="1275080" cy="3676650"/>
          </a:xfrm>
          <a:custGeom>
            <a:avLst/>
            <a:gdLst/>
            <a:ahLst/>
            <a:cxnLst/>
            <a:rect l="l" t="t" r="r" b="b"/>
            <a:pathLst>
              <a:path w="1275080" h="3676650">
                <a:moveTo>
                  <a:pt x="0" y="990711"/>
                </a:moveTo>
                <a:lnTo>
                  <a:pt x="990714" y="0"/>
                </a:lnTo>
                <a:lnTo>
                  <a:pt x="1274868" y="0"/>
                </a:lnTo>
                <a:lnTo>
                  <a:pt x="1274868" y="2685530"/>
                </a:lnTo>
                <a:lnTo>
                  <a:pt x="284153" y="3676242"/>
                </a:lnTo>
                <a:lnTo>
                  <a:pt x="0" y="3676242"/>
                </a:lnTo>
                <a:lnTo>
                  <a:pt x="0" y="990711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21561" y="1901414"/>
            <a:ext cx="1275080" cy="991235"/>
          </a:xfrm>
          <a:custGeom>
            <a:avLst/>
            <a:gdLst/>
            <a:ahLst/>
            <a:cxnLst/>
            <a:rect l="l" t="t" r="r" b="b"/>
            <a:pathLst>
              <a:path w="1275080" h="991235">
                <a:moveTo>
                  <a:pt x="0" y="990711"/>
                </a:moveTo>
                <a:lnTo>
                  <a:pt x="284153" y="990711"/>
                </a:lnTo>
                <a:lnTo>
                  <a:pt x="12748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05715" y="2892126"/>
            <a:ext cx="0" cy="2686050"/>
          </a:xfrm>
          <a:custGeom>
            <a:avLst/>
            <a:gdLst/>
            <a:ahLst/>
            <a:cxnLst/>
            <a:rect l="l" t="t" r="r" b="b"/>
            <a:pathLst>
              <a:path h="2686050">
                <a:moveTo>
                  <a:pt x="0" y="0"/>
                </a:moveTo>
                <a:lnTo>
                  <a:pt x="0" y="268553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10539" y="1208532"/>
            <a:ext cx="69119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75" dirty="0">
                <a:solidFill>
                  <a:srgbClr val="C00000"/>
                </a:solidFill>
                <a:latin typeface="Arial"/>
                <a:cs typeface="Arial"/>
              </a:rPr>
              <a:t>3</a:t>
            </a:r>
            <a:r>
              <a:rPr sz="3200" spc="-175" dirty="0">
                <a:latin typeface="Arial"/>
                <a:cs typeface="Arial"/>
              </a:rPr>
              <a:t>x</a:t>
            </a:r>
            <a:r>
              <a:rPr sz="3200" spc="-175" dirty="0">
                <a:solidFill>
                  <a:srgbClr val="70AD47"/>
                </a:solidFill>
                <a:latin typeface="Arial"/>
                <a:cs typeface="Arial"/>
              </a:rPr>
              <a:t>32</a:t>
            </a:r>
            <a:r>
              <a:rPr sz="3200" spc="-175" dirty="0">
                <a:latin typeface="Arial"/>
                <a:cs typeface="Arial"/>
              </a:rPr>
              <a:t>x</a:t>
            </a:r>
            <a:r>
              <a:rPr sz="3200" spc="-175" dirty="0">
                <a:solidFill>
                  <a:srgbClr val="4472C4"/>
                </a:solidFill>
                <a:latin typeface="Arial"/>
                <a:cs typeface="Arial"/>
              </a:rPr>
              <a:t>32 </a:t>
            </a:r>
            <a:r>
              <a:rPr sz="3200" spc="-150" dirty="0">
                <a:latin typeface="Arial"/>
                <a:cs typeface="Arial"/>
              </a:rPr>
              <a:t>image: </a:t>
            </a:r>
            <a:r>
              <a:rPr sz="3200" spc="-145" dirty="0">
                <a:latin typeface="Arial"/>
                <a:cs typeface="Arial"/>
              </a:rPr>
              <a:t>preserve </a:t>
            </a:r>
            <a:r>
              <a:rPr sz="3200" spc="-110" dirty="0">
                <a:latin typeface="Arial"/>
                <a:cs typeface="Arial"/>
              </a:rPr>
              <a:t>spatial</a:t>
            </a:r>
            <a:r>
              <a:rPr sz="3200" spc="-245" dirty="0">
                <a:latin typeface="Arial"/>
                <a:cs typeface="Arial"/>
              </a:rPr>
              <a:t> </a:t>
            </a:r>
            <a:r>
              <a:rPr sz="3200" spc="-70" dirty="0">
                <a:latin typeface="Arial"/>
                <a:cs typeface="Arial"/>
              </a:rPr>
              <a:t>structure</a:t>
            </a:r>
            <a:endParaRPr sz="3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92435" y="5058517"/>
            <a:ext cx="735330" cy="39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4472C4"/>
                </a:solidFill>
                <a:latin typeface="Arial"/>
                <a:cs typeface="Arial"/>
              </a:rPr>
              <a:t>w</a:t>
            </a:r>
            <a:r>
              <a:rPr sz="2400" dirty="0">
                <a:solidFill>
                  <a:srgbClr val="4472C4"/>
                </a:solidFill>
                <a:latin typeface="Arial"/>
                <a:cs typeface="Arial"/>
              </a:rPr>
              <a:t>i</a:t>
            </a:r>
            <a:r>
              <a:rPr sz="2400" spc="-75" dirty="0">
                <a:solidFill>
                  <a:srgbClr val="4472C4"/>
                </a:solidFill>
                <a:latin typeface="Arial"/>
                <a:cs typeface="Arial"/>
              </a:rPr>
              <a:t>d</a:t>
            </a:r>
            <a:r>
              <a:rPr sz="2400" spc="25" dirty="0">
                <a:solidFill>
                  <a:srgbClr val="4472C4"/>
                </a:solidFill>
                <a:latin typeface="Arial"/>
                <a:cs typeface="Arial"/>
              </a:rPr>
              <a:t>th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45777" y="5064613"/>
            <a:ext cx="333375" cy="39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125" dirty="0">
                <a:solidFill>
                  <a:srgbClr val="4472C4"/>
                </a:solidFill>
                <a:latin typeface="Arial"/>
                <a:cs typeface="Arial"/>
              </a:rPr>
              <a:t>32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32369" y="5521813"/>
            <a:ext cx="1121410" cy="76644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ts val="2900"/>
              </a:lnSpc>
              <a:spcBef>
                <a:spcPts val="65"/>
              </a:spcBef>
            </a:pPr>
            <a:r>
              <a:rPr sz="2400" spc="-50" dirty="0">
                <a:solidFill>
                  <a:srgbClr val="C00000"/>
                </a:solidFill>
                <a:latin typeface="Arial"/>
                <a:cs typeface="Arial"/>
              </a:rPr>
              <a:t>depth </a:t>
            </a:r>
            <a:r>
              <a:rPr sz="2400" spc="260" dirty="0">
                <a:solidFill>
                  <a:srgbClr val="C00000"/>
                </a:solidFill>
                <a:latin typeface="Arial"/>
                <a:cs typeface="Arial"/>
              </a:rPr>
              <a:t>/  </a:t>
            </a:r>
            <a:r>
              <a:rPr sz="2400" spc="-130" dirty="0">
                <a:solidFill>
                  <a:srgbClr val="C00000"/>
                </a:solidFill>
                <a:latin typeface="Arial"/>
                <a:cs typeface="Arial"/>
              </a:rPr>
              <a:t>c</a:t>
            </a:r>
            <a:r>
              <a:rPr sz="2400" spc="-140" dirty="0">
                <a:solidFill>
                  <a:srgbClr val="C00000"/>
                </a:solidFill>
                <a:latin typeface="Arial"/>
                <a:cs typeface="Arial"/>
              </a:rPr>
              <a:t>h</a:t>
            </a:r>
            <a:r>
              <a:rPr sz="2400" spc="-195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400" spc="-75" dirty="0">
                <a:solidFill>
                  <a:srgbClr val="C00000"/>
                </a:solidFill>
                <a:latin typeface="Arial"/>
                <a:cs typeface="Arial"/>
              </a:rPr>
              <a:t>nn</a:t>
            </a:r>
            <a:r>
              <a:rPr sz="2400" spc="-155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400" spc="10" dirty="0">
                <a:solidFill>
                  <a:srgbClr val="C00000"/>
                </a:solidFill>
                <a:latin typeface="Arial"/>
                <a:cs typeface="Arial"/>
              </a:rPr>
              <a:t>l</a:t>
            </a:r>
            <a:r>
              <a:rPr sz="2400" spc="-265" dirty="0">
                <a:solidFill>
                  <a:srgbClr val="C00000"/>
                </a:solidFill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53436" y="5588869"/>
            <a:ext cx="180340" cy="39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120" dirty="0">
                <a:solidFill>
                  <a:srgbClr val="C00000"/>
                </a:solidFill>
                <a:latin typeface="Arial"/>
                <a:cs typeface="Arial"/>
              </a:rPr>
              <a:t>3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26820" y="4041140"/>
            <a:ext cx="1334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7845" algn="l"/>
              </a:tabLst>
            </a:pPr>
            <a:r>
              <a:rPr sz="3600" spc="-187" baseline="1157" dirty="0">
                <a:solidFill>
                  <a:srgbClr val="70AD47"/>
                </a:solidFill>
                <a:latin typeface="Arial"/>
                <a:cs typeface="Arial"/>
              </a:rPr>
              <a:t>3</a:t>
            </a:r>
            <a:r>
              <a:rPr sz="3600" spc="-179" baseline="1157" dirty="0">
                <a:solidFill>
                  <a:srgbClr val="70AD47"/>
                </a:solidFill>
                <a:latin typeface="Arial"/>
                <a:cs typeface="Arial"/>
              </a:rPr>
              <a:t>2</a:t>
            </a:r>
            <a:r>
              <a:rPr sz="3600" baseline="1157" dirty="0">
                <a:solidFill>
                  <a:srgbClr val="70AD47"/>
                </a:solidFill>
                <a:latin typeface="Arial"/>
                <a:cs typeface="Arial"/>
              </a:rPr>
              <a:t>	</a:t>
            </a:r>
            <a:r>
              <a:rPr sz="2400" spc="-110" dirty="0">
                <a:solidFill>
                  <a:srgbClr val="70AD47"/>
                </a:solidFill>
                <a:latin typeface="Arial"/>
                <a:cs typeface="Arial"/>
              </a:rPr>
              <a:t>h</a:t>
            </a:r>
            <a:r>
              <a:rPr sz="2400" spc="-120" dirty="0">
                <a:solidFill>
                  <a:srgbClr val="70AD47"/>
                </a:solidFill>
                <a:latin typeface="Arial"/>
                <a:cs typeface="Arial"/>
              </a:rPr>
              <a:t>e</a:t>
            </a:r>
            <a:r>
              <a:rPr sz="2400" spc="10" dirty="0">
                <a:solidFill>
                  <a:srgbClr val="70AD47"/>
                </a:solidFill>
                <a:latin typeface="Arial"/>
                <a:cs typeface="Arial"/>
              </a:rPr>
              <a:t>i</a:t>
            </a:r>
            <a:r>
              <a:rPr sz="2400" spc="-215" dirty="0">
                <a:solidFill>
                  <a:srgbClr val="70AD47"/>
                </a:solidFill>
                <a:latin typeface="Arial"/>
                <a:cs typeface="Arial"/>
              </a:rPr>
              <a:t>g</a:t>
            </a:r>
            <a:r>
              <a:rPr sz="2400" spc="-100" dirty="0">
                <a:solidFill>
                  <a:srgbClr val="70AD47"/>
                </a:solidFill>
                <a:latin typeface="Arial"/>
                <a:cs typeface="Arial"/>
              </a:rPr>
              <a:t>h</a:t>
            </a:r>
            <a:r>
              <a:rPr sz="2400" spc="135" dirty="0">
                <a:solidFill>
                  <a:srgbClr val="70AD47"/>
                </a:solidFill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4382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36861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Convolution</a:t>
            </a:r>
            <a:r>
              <a:rPr spc="-260" dirty="0"/>
              <a:t> </a:t>
            </a:r>
            <a:r>
              <a:rPr spc="-295" dirty="0"/>
              <a:t>Layer</a:t>
            </a:r>
          </a:p>
        </p:txBody>
      </p:sp>
      <p:sp>
        <p:nvSpPr>
          <p:cNvPr id="3" name="object 3"/>
          <p:cNvSpPr/>
          <p:nvPr/>
        </p:nvSpPr>
        <p:spPr>
          <a:xfrm>
            <a:off x="1421561" y="2892126"/>
            <a:ext cx="284480" cy="2686050"/>
          </a:xfrm>
          <a:custGeom>
            <a:avLst/>
            <a:gdLst/>
            <a:ahLst/>
            <a:cxnLst/>
            <a:rect l="l" t="t" r="r" b="b"/>
            <a:pathLst>
              <a:path w="284480" h="2686050">
                <a:moveTo>
                  <a:pt x="0" y="0"/>
                </a:moveTo>
                <a:lnTo>
                  <a:pt x="284153" y="0"/>
                </a:lnTo>
                <a:lnTo>
                  <a:pt x="284153" y="2685530"/>
                </a:lnTo>
                <a:lnTo>
                  <a:pt x="0" y="2685530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05715" y="1901414"/>
            <a:ext cx="991235" cy="3676650"/>
          </a:xfrm>
          <a:custGeom>
            <a:avLst/>
            <a:gdLst/>
            <a:ahLst/>
            <a:cxnLst/>
            <a:rect l="l" t="t" r="r" b="b"/>
            <a:pathLst>
              <a:path w="991235" h="3676650">
                <a:moveTo>
                  <a:pt x="990714" y="0"/>
                </a:moveTo>
                <a:lnTo>
                  <a:pt x="0" y="990711"/>
                </a:lnTo>
                <a:lnTo>
                  <a:pt x="0" y="3676242"/>
                </a:lnTo>
                <a:lnTo>
                  <a:pt x="990714" y="2685530"/>
                </a:lnTo>
                <a:lnTo>
                  <a:pt x="990714" y="0"/>
                </a:lnTo>
                <a:close/>
              </a:path>
            </a:pathLst>
          </a:custGeom>
          <a:solidFill>
            <a:srgbClr val="C4A4A4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21561" y="1901414"/>
            <a:ext cx="1275080" cy="991235"/>
          </a:xfrm>
          <a:custGeom>
            <a:avLst/>
            <a:gdLst/>
            <a:ahLst/>
            <a:cxnLst/>
            <a:rect l="l" t="t" r="r" b="b"/>
            <a:pathLst>
              <a:path w="1275080" h="991235">
                <a:moveTo>
                  <a:pt x="1274867" y="0"/>
                </a:moveTo>
                <a:lnTo>
                  <a:pt x="990714" y="0"/>
                </a:lnTo>
                <a:lnTo>
                  <a:pt x="0" y="990711"/>
                </a:lnTo>
                <a:lnTo>
                  <a:pt x="284153" y="990711"/>
                </a:lnTo>
                <a:lnTo>
                  <a:pt x="1274867" y="0"/>
                </a:lnTo>
                <a:close/>
              </a:path>
            </a:pathLst>
          </a:custGeom>
          <a:solidFill>
            <a:srgbClr val="F6D6D6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21561" y="1901414"/>
            <a:ext cx="1275080" cy="3676650"/>
          </a:xfrm>
          <a:custGeom>
            <a:avLst/>
            <a:gdLst/>
            <a:ahLst/>
            <a:cxnLst/>
            <a:rect l="l" t="t" r="r" b="b"/>
            <a:pathLst>
              <a:path w="1275080" h="3676650">
                <a:moveTo>
                  <a:pt x="0" y="990711"/>
                </a:moveTo>
                <a:lnTo>
                  <a:pt x="990714" y="0"/>
                </a:lnTo>
                <a:lnTo>
                  <a:pt x="1274868" y="0"/>
                </a:lnTo>
                <a:lnTo>
                  <a:pt x="1274868" y="2685530"/>
                </a:lnTo>
                <a:lnTo>
                  <a:pt x="284153" y="3676242"/>
                </a:lnTo>
                <a:lnTo>
                  <a:pt x="0" y="3676242"/>
                </a:lnTo>
                <a:lnTo>
                  <a:pt x="0" y="990711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21561" y="1901414"/>
            <a:ext cx="1275080" cy="991235"/>
          </a:xfrm>
          <a:custGeom>
            <a:avLst/>
            <a:gdLst/>
            <a:ahLst/>
            <a:cxnLst/>
            <a:rect l="l" t="t" r="r" b="b"/>
            <a:pathLst>
              <a:path w="1275080" h="991235">
                <a:moveTo>
                  <a:pt x="0" y="990711"/>
                </a:moveTo>
                <a:lnTo>
                  <a:pt x="284153" y="990711"/>
                </a:lnTo>
                <a:lnTo>
                  <a:pt x="12748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05715" y="2892126"/>
            <a:ext cx="0" cy="2686050"/>
          </a:xfrm>
          <a:custGeom>
            <a:avLst/>
            <a:gdLst/>
            <a:ahLst/>
            <a:cxnLst/>
            <a:rect l="l" t="t" r="r" b="b"/>
            <a:pathLst>
              <a:path h="2686050">
                <a:moveTo>
                  <a:pt x="0" y="0"/>
                </a:moveTo>
                <a:lnTo>
                  <a:pt x="0" y="268553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26426" y="3273953"/>
            <a:ext cx="175895" cy="884555"/>
          </a:xfrm>
          <a:custGeom>
            <a:avLst/>
            <a:gdLst/>
            <a:ahLst/>
            <a:cxnLst/>
            <a:rect l="l" t="t" r="r" b="b"/>
            <a:pathLst>
              <a:path w="175895" h="884554">
                <a:moveTo>
                  <a:pt x="0" y="0"/>
                </a:moveTo>
                <a:lnTo>
                  <a:pt x="175425" y="0"/>
                </a:lnTo>
                <a:lnTo>
                  <a:pt x="175425" y="884040"/>
                </a:lnTo>
                <a:lnTo>
                  <a:pt x="0" y="884040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01851" y="3073077"/>
            <a:ext cx="201295" cy="1085215"/>
          </a:xfrm>
          <a:custGeom>
            <a:avLst/>
            <a:gdLst/>
            <a:ahLst/>
            <a:cxnLst/>
            <a:rect l="l" t="t" r="r" b="b"/>
            <a:pathLst>
              <a:path w="201295" h="1085214">
                <a:moveTo>
                  <a:pt x="200877" y="0"/>
                </a:moveTo>
                <a:lnTo>
                  <a:pt x="0" y="200875"/>
                </a:lnTo>
                <a:lnTo>
                  <a:pt x="0" y="1084916"/>
                </a:lnTo>
                <a:lnTo>
                  <a:pt x="200877" y="884039"/>
                </a:lnTo>
                <a:lnTo>
                  <a:pt x="200877" y="0"/>
                </a:lnTo>
                <a:close/>
              </a:path>
            </a:pathLst>
          </a:custGeom>
          <a:solidFill>
            <a:srgbClr val="A2AF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26426" y="3073077"/>
            <a:ext cx="376555" cy="201295"/>
          </a:xfrm>
          <a:custGeom>
            <a:avLst/>
            <a:gdLst/>
            <a:ahLst/>
            <a:cxnLst/>
            <a:rect l="l" t="t" r="r" b="b"/>
            <a:pathLst>
              <a:path w="376554" h="201295">
                <a:moveTo>
                  <a:pt x="376302" y="0"/>
                </a:moveTo>
                <a:lnTo>
                  <a:pt x="200877" y="0"/>
                </a:lnTo>
                <a:lnTo>
                  <a:pt x="0" y="200875"/>
                </a:lnTo>
                <a:lnTo>
                  <a:pt x="175425" y="200875"/>
                </a:lnTo>
                <a:lnTo>
                  <a:pt x="376302" y="0"/>
                </a:lnTo>
                <a:close/>
              </a:path>
            </a:pathLst>
          </a:custGeom>
          <a:solidFill>
            <a:srgbClr val="D4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26426" y="3073077"/>
            <a:ext cx="376555" cy="1085215"/>
          </a:xfrm>
          <a:custGeom>
            <a:avLst/>
            <a:gdLst/>
            <a:ahLst/>
            <a:cxnLst/>
            <a:rect l="l" t="t" r="r" b="b"/>
            <a:pathLst>
              <a:path w="376554" h="1085214">
                <a:moveTo>
                  <a:pt x="0" y="200876"/>
                </a:moveTo>
                <a:lnTo>
                  <a:pt x="200877" y="0"/>
                </a:lnTo>
                <a:lnTo>
                  <a:pt x="376302" y="0"/>
                </a:lnTo>
                <a:lnTo>
                  <a:pt x="376302" y="884040"/>
                </a:lnTo>
                <a:lnTo>
                  <a:pt x="175424" y="1084917"/>
                </a:lnTo>
                <a:lnTo>
                  <a:pt x="0" y="1084917"/>
                </a:lnTo>
                <a:lnTo>
                  <a:pt x="0" y="200876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26426" y="3073077"/>
            <a:ext cx="376555" cy="201295"/>
          </a:xfrm>
          <a:custGeom>
            <a:avLst/>
            <a:gdLst/>
            <a:ahLst/>
            <a:cxnLst/>
            <a:rect l="l" t="t" r="r" b="b"/>
            <a:pathLst>
              <a:path w="376554" h="201295">
                <a:moveTo>
                  <a:pt x="0" y="200876"/>
                </a:moveTo>
                <a:lnTo>
                  <a:pt x="175424" y="200876"/>
                </a:lnTo>
                <a:lnTo>
                  <a:pt x="376302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01851" y="3273954"/>
            <a:ext cx="0" cy="884555"/>
          </a:xfrm>
          <a:custGeom>
            <a:avLst/>
            <a:gdLst/>
            <a:ahLst/>
            <a:cxnLst/>
            <a:rect l="l" t="t" r="r" b="b"/>
            <a:pathLst>
              <a:path h="884554">
                <a:moveTo>
                  <a:pt x="0" y="0"/>
                </a:moveTo>
                <a:lnTo>
                  <a:pt x="0" y="88404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110540" y="1208532"/>
            <a:ext cx="6099810" cy="1555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75" dirty="0">
                <a:solidFill>
                  <a:srgbClr val="C00000"/>
                </a:solidFill>
                <a:latin typeface="Arial"/>
                <a:cs typeface="Arial"/>
              </a:rPr>
              <a:t>3</a:t>
            </a:r>
            <a:r>
              <a:rPr sz="3200" spc="-175" dirty="0">
                <a:latin typeface="Arial"/>
                <a:cs typeface="Arial"/>
              </a:rPr>
              <a:t>x</a:t>
            </a:r>
            <a:r>
              <a:rPr sz="3200" spc="-175" dirty="0">
                <a:solidFill>
                  <a:srgbClr val="70AD47"/>
                </a:solidFill>
                <a:latin typeface="Arial"/>
                <a:cs typeface="Arial"/>
              </a:rPr>
              <a:t>32</a:t>
            </a:r>
            <a:r>
              <a:rPr sz="3200" spc="-175" dirty="0">
                <a:latin typeface="Arial"/>
                <a:cs typeface="Arial"/>
              </a:rPr>
              <a:t>x</a:t>
            </a:r>
            <a:r>
              <a:rPr sz="3200" spc="-175" dirty="0">
                <a:solidFill>
                  <a:srgbClr val="4472C4"/>
                </a:solidFill>
                <a:latin typeface="Arial"/>
                <a:cs typeface="Arial"/>
              </a:rPr>
              <a:t>32</a:t>
            </a:r>
            <a:r>
              <a:rPr sz="3200" spc="-170" dirty="0">
                <a:solidFill>
                  <a:srgbClr val="4472C4"/>
                </a:solidFill>
                <a:latin typeface="Arial"/>
                <a:cs typeface="Arial"/>
              </a:rPr>
              <a:t> </a:t>
            </a:r>
            <a:r>
              <a:rPr sz="3200" spc="-170" dirty="0">
                <a:latin typeface="Arial"/>
                <a:cs typeface="Arial"/>
              </a:rPr>
              <a:t>image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7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3200" spc="-185" dirty="0">
                <a:solidFill>
                  <a:srgbClr val="C00000"/>
                </a:solidFill>
                <a:latin typeface="Arial"/>
                <a:cs typeface="Arial"/>
              </a:rPr>
              <a:t>3</a:t>
            </a:r>
            <a:r>
              <a:rPr sz="3200" spc="-185" dirty="0">
                <a:latin typeface="Arial"/>
                <a:cs typeface="Arial"/>
              </a:rPr>
              <a:t>x5x5</a:t>
            </a:r>
            <a:r>
              <a:rPr sz="3200" spc="-235" dirty="0">
                <a:latin typeface="Arial"/>
                <a:cs typeface="Arial"/>
              </a:rPr>
              <a:t> </a:t>
            </a:r>
            <a:r>
              <a:rPr sz="3200" spc="20" dirty="0">
                <a:latin typeface="Arial"/>
                <a:cs typeface="Arial"/>
              </a:rPr>
              <a:t>filter</a:t>
            </a:r>
            <a:endParaRPr sz="3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792435" y="5058517"/>
            <a:ext cx="735330" cy="39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4472C4"/>
                </a:solidFill>
                <a:latin typeface="Arial"/>
                <a:cs typeface="Arial"/>
              </a:rPr>
              <a:t>w</a:t>
            </a:r>
            <a:r>
              <a:rPr sz="2400" dirty="0">
                <a:solidFill>
                  <a:srgbClr val="4472C4"/>
                </a:solidFill>
                <a:latin typeface="Arial"/>
                <a:cs typeface="Arial"/>
              </a:rPr>
              <a:t>i</a:t>
            </a:r>
            <a:r>
              <a:rPr sz="2400" spc="-75" dirty="0">
                <a:solidFill>
                  <a:srgbClr val="4472C4"/>
                </a:solidFill>
                <a:latin typeface="Arial"/>
                <a:cs typeface="Arial"/>
              </a:rPr>
              <a:t>d</a:t>
            </a:r>
            <a:r>
              <a:rPr sz="2400" spc="25" dirty="0">
                <a:solidFill>
                  <a:srgbClr val="4472C4"/>
                </a:solidFill>
                <a:latin typeface="Arial"/>
                <a:cs typeface="Arial"/>
              </a:rPr>
              <a:t>th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245777" y="5064613"/>
            <a:ext cx="333375" cy="39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125" dirty="0">
                <a:solidFill>
                  <a:srgbClr val="4472C4"/>
                </a:solidFill>
                <a:latin typeface="Arial"/>
                <a:cs typeface="Arial"/>
              </a:rPr>
              <a:t>32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832369" y="5521813"/>
            <a:ext cx="1121410" cy="76644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ts val="2900"/>
              </a:lnSpc>
              <a:spcBef>
                <a:spcPts val="65"/>
              </a:spcBef>
            </a:pPr>
            <a:r>
              <a:rPr sz="2400" spc="-50" dirty="0">
                <a:solidFill>
                  <a:srgbClr val="C00000"/>
                </a:solidFill>
                <a:latin typeface="Arial"/>
                <a:cs typeface="Arial"/>
              </a:rPr>
              <a:t>depth </a:t>
            </a:r>
            <a:r>
              <a:rPr sz="2400" spc="260" dirty="0">
                <a:solidFill>
                  <a:srgbClr val="C00000"/>
                </a:solidFill>
                <a:latin typeface="Arial"/>
                <a:cs typeface="Arial"/>
              </a:rPr>
              <a:t>/  </a:t>
            </a:r>
            <a:r>
              <a:rPr sz="2400" spc="-130" dirty="0">
                <a:solidFill>
                  <a:srgbClr val="C00000"/>
                </a:solidFill>
                <a:latin typeface="Arial"/>
                <a:cs typeface="Arial"/>
              </a:rPr>
              <a:t>c</a:t>
            </a:r>
            <a:r>
              <a:rPr sz="2400" spc="-140" dirty="0">
                <a:solidFill>
                  <a:srgbClr val="C00000"/>
                </a:solidFill>
                <a:latin typeface="Arial"/>
                <a:cs typeface="Arial"/>
              </a:rPr>
              <a:t>h</a:t>
            </a:r>
            <a:r>
              <a:rPr sz="2400" spc="-195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400" spc="-75" dirty="0">
                <a:solidFill>
                  <a:srgbClr val="C00000"/>
                </a:solidFill>
                <a:latin typeface="Arial"/>
                <a:cs typeface="Arial"/>
              </a:rPr>
              <a:t>nn</a:t>
            </a:r>
            <a:r>
              <a:rPr sz="2400" spc="-155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400" spc="10" dirty="0">
                <a:solidFill>
                  <a:srgbClr val="C00000"/>
                </a:solidFill>
                <a:latin typeface="Arial"/>
                <a:cs typeface="Arial"/>
              </a:rPr>
              <a:t>l</a:t>
            </a:r>
            <a:r>
              <a:rPr sz="2400" spc="-265" dirty="0">
                <a:solidFill>
                  <a:srgbClr val="C00000"/>
                </a:solidFill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53436" y="5588869"/>
            <a:ext cx="180340" cy="39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120" dirty="0">
                <a:solidFill>
                  <a:srgbClr val="C00000"/>
                </a:solidFill>
                <a:latin typeface="Arial"/>
                <a:cs typeface="Arial"/>
              </a:rPr>
              <a:t>3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37763" y="3629659"/>
            <a:ext cx="4241800" cy="1129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15" dirty="0">
                <a:latin typeface="Arial"/>
                <a:cs typeface="Arial"/>
              </a:rPr>
              <a:t>Convolve </a:t>
            </a:r>
            <a:r>
              <a:rPr sz="2400" spc="-30" dirty="0">
                <a:latin typeface="Arial"/>
                <a:cs typeface="Arial"/>
              </a:rPr>
              <a:t>the </a:t>
            </a:r>
            <a:r>
              <a:rPr sz="2400" spc="15" dirty="0">
                <a:latin typeface="Arial"/>
                <a:cs typeface="Arial"/>
              </a:rPr>
              <a:t>filter </a:t>
            </a:r>
            <a:r>
              <a:rPr sz="2400" spc="10" dirty="0">
                <a:latin typeface="Arial"/>
                <a:cs typeface="Arial"/>
              </a:rPr>
              <a:t>with </a:t>
            </a:r>
            <a:r>
              <a:rPr sz="2400" spc="-30" dirty="0">
                <a:latin typeface="Arial"/>
                <a:cs typeface="Arial"/>
              </a:rPr>
              <a:t>the</a:t>
            </a:r>
            <a:r>
              <a:rPr sz="2400" spc="-475" dirty="0">
                <a:latin typeface="Arial"/>
                <a:cs typeface="Arial"/>
              </a:rPr>
              <a:t> </a:t>
            </a:r>
            <a:r>
              <a:rPr sz="2400" spc="-130" dirty="0"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  <a:p>
            <a:pPr marL="12700" marR="29845">
              <a:lnSpc>
                <a:spcPct val="100800"/>
              </a:lnSpc>
            </a:pPr>
            <a:r>
              <a:rPr sz="2400" spc="-70" dirty="0">
                <a:latin typeface="Arial"/>
                <a:cs typeface="Arial"/>
              </a:rPr>
              <a:t>i.e. </a:t>
            </a:r>
            <a:r>
              <a:rPr sz="2400" spc="-55" dirty="0">
                <a:latin typeface="Arial"/>
                <a:cs typeface="Arial"/>
              </a:rPr>
              <a:t>“slide </a:t>
            </a:r>
            <a:r>
              <a:rPr sz="2400" spc="-85" dirty="0">
                <a:latin typeface="Arial"/>
                <a:cs typeface="Arial"/>
              </a:rPr>
              <a:t>over </a:t>
            </a:r>
            <a:r>
              <a:rPr sz="2400" spc="-30" dirty="0">
                <a:latin typeface="Arial"/>
                <a:cs typeface="Arial"/>
              </a:rPr>
              <a:t>the </a:t>
            </a:r>
            <a:r>
              <a:rPr sz="2400" spc="-130" dirty="0">
                <a:latin typeface="Arial"/>
                <a:cs typeface="Arial"/>
              </a:rPr>
              <a:t>image</a:t>
            </a:r>
            <a:r>
              <a:rPr sz="2400" spc="-459" dirty="0">
                <a:latin typeface="Arial"/>
                <a:cs typeface="Arial"/>
              </a:rPr>
              <a:t> </a:t>
            </a:r>
            <a:r>
              <a:rPr sz="2400" spc="-95" dirty="0">
                <a:latin typeface="Arial"/>
                <a:cs typeface="Arial"/>
              </a:rPr>
              <a:t>spatially,  </a:t>
            </a:r>
            <a:r>
              <a:rPr sz="2400" spc="-75" dirty="0">
                <a:latin typeface="Arial"/>
                <a:cs typeface="Arial"/>
              </a:rPr>
              <a:t>computing </a:t>
            </a:r>
            <a:r>
              <a:rPr sz="2400" spc="-5" dirty="0">
                <a:latin typeface="Arial"/>
                <a:cs typeface="Arial"/>
              </a:rPr>
              <a:t>dot</a:t>
            </a:r>
            <a:r>
              <a:rPr sz="2400" spc="-200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products”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26820" y="4041140"/>
            <a:ext cx="1334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7845" algn="l"/>
              </a:tabLst>
            </a:pPr>
            <a:r>
              <a:rPr sz="3600" spc="-187" baseline="1157" dirty="0">
                <a:solidFill>
                  <a:srgbClr val="70AD47"/>
                </a:solidFill>
                <a:latin typeface="Arial"/>
                <a:cs typeface="Arial"/>
              </a:rPr>
              <a:t>3</a:t>
            </a:r>
            <a:r>
              <a:rPr sz="3600" spc="-179" baseline="1157" dirty="0">
                <a:solidFill>
                  <a:srgbClr val="70AD47"/>
                </a:solidFill>
                <a:latin typeface="Arial"/>
                <a:cs typeface="Arial"/>
              </a:rPr>
              <a:t>2</a:t>
            </a:r>
            <a:r>
              <a:rPr sz="3600" baseline="1157" dirty="0">
                <a:solidFill>
                  <a:srgbClr val="70AD47"/>
                </a:solidFill>
                <a:latin typeface="Arial"/>
                <a:cs typeface="Arial"/>
              </a:rPr>
              <a:t>	</a:t>
            </a:r>
            <a:r>
              <a:rPr sz="2400" spc="-110" dirty="0">
                <a:solidFill>
                  <a:srgbClr val="70AD47"/>
                </a:solidFill>
                <a:latin typeface="Arial"/>
                <a:cs typeface="Arial"/>
              </a:rPr>
              <a:t>h</a:t>
            </a:r>
            <a:r>
              <a:rPr sz="2400" spc="-120" dirty="0">
                <a:solidFill>
                  <a:srgbClr val="70AD47"/>
                </a:solidFill>
                <a:latin typeface="Arial"/>
                <a:cs typeface="Arial"/>
              </a:rPr>
              <a:t>e</a:t>
            </a:r>
            <a:r>
              <a:rPr sz="2400" spc="10" dirty="0">
                <a:solidFill>
                  <a:srgbClr val="70AD47"/>
                </a:solidFill>
                <a:latin typeface="Arial"/>
                <a:cs typeface="Arial"/>
              </a:rPr>
              <a:t>i</a:t>
            </a:r>
            <a:r>
              <a:rPr sz="2400" spc="-215" dirty="0">
                <a:solidFill>
                  <a:srgbClr val="70AD47"/>
                </a:solidFill>
                <a:latin typeface="Arial"/>
                <a:cs typeface="Arial"/>
              </a:rPr>
              <a:t>g</a:t>
            </a:r>
            <a:r>
              <a:rPr sz="2400" spc="-100" dirty="0">
                <a:solidFill>
                  <a:srgbClr val="70AD47"/>
                </a:solidFill>
                <a:latin typeface="Arial"/>
                <a:cs typeface="Arial"/>
              </a:rPr>
              <a:t>h</a:t>
            </a:r>
            <a:r>
              <a:rPr sz="2400" spc="135" dirty="0">
                <a:solidFill>
                  <a:srgbClr val="70AD47"/>
                </a:solidFill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6952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36861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Convolution</a:t>
            </a:r>
            <a:r>
              <a:rPr spc="-260" dirty="0"/>
              <a:t> </a:t>
            </a:r>
            <a:r>
              <a:rPr spc="-295" dirty="0"/>
              <a:t>Layer</a:t>
            </a:r>
          </a:p>
        </p:txBody>
      </p:sp>
      <p:sp>
        <p:nvSpPr>
          <p:cNvPr id="3" name="object 3"/>
          <p:cNvSpPr/>
          <p:nvPr/>
        </p:nvSpPr>
        <p:spPr>
          <a:xfrm>
            <a:off x="1421561" y="2892126"/>
            <a:ext cx="284480" cy="2686050"/>
          </a:xfrm>
          <a:custGeom>
            <a:avLst/>
            <a:gdLst/>
            <a:ahLst/>
            <a:cxnLst/>
            <a:rect l="l" t="t" r="r" b="b"/>
            <a:pathLst>
              <a:path w="284480" h="2686050">
                <a:moveTo>
                  <a:pt x="0" y="0"/>
                </a:moveTo>
                <a:lnTo>
                  <a:pt x="284153" y="0"/>
                </a:lnTo>
                <a:lnTo>
                  <a:pt x="284153" y="2685530"/>
                </a:lnTo>
                <a:lnTo>
                  <a:pt x="0" y="2685530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05715" y="1901414"/>
            <a:ext cx="991235" cy="3676650"/>
          </a:xfrm>
          <a:custGeom>
            <a:avLst/>
            <a:gdLst/>
            <a:ahLst/>
            <a:cxnLst/>
            <a:rect l="l" t="t" r="r" b="b"/>
            <a:pathLst>
              <a:path w="991235" h="3676650">
                <a:moveTo>
                  <a:pt x="990714" y="0"/>
                </a:moveTo>
                <a:lnTo>
                  <a:pt x="0" y="990711"/>
                </a:lnTo>
                <a:lnTo>
                  <a:pt x="0" y="3676242"/>
                </a:lnTo>
                <a:lnTo>
                  <a:pt x="990714" y="2685530"/>
                </a:lnTo>
                <a:lnTo>
                  <a:pt x="990714" y="0"/>
                </a:lnTo>
                <a:close/>
              </a:path>
            </a:pathLst>
          </a:custGeom>
          <a:solidFill>
            <a:srgbClr val="C4A4A4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21561" y="1901414"/>
            <a:ext cx="1275080" cy="991235"/>
          </a:xfrm>
          <a:custGeom>
            <a:avLst/>
            <a:gdLst/>
            <a:ahLst/>
            <a:cxnLst/>
            <a:rect l="l" t="t" r="r" b="b"/>
            <a:pathLst>
              <a:path w="1275080" h="991235">
                <a:moveTo>
                  <a:pt x="1274867" y="0"/>
                </a:moveTo>
                <a:lnTo>
                  <a:pt x="990714" y="0"/>
                </a:lnTo>
                <a:lnTo>
                  <a:pt x="0" y="990711"/>
                </a:lnTo>
                <a:lnTo>
                  <a:pt x="284153" y="990711"/>
                </a:lnTo>
                <a:lnTo>
                  <a:pt x="1274867" y="0"/>
                </a:lnTo>
                <a:close/>
              </a:path>
            </a:pathLst>
          </a:custGeom>
          <a:solidFill>
            <a:srgbClr val="F6D6D6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21561" y="1901414"/>
            <a:ext cx="1275080" cy="3676650"/>
          </a:xfrm>
          <a:custGeom>
            <a:avLst/>
            <a:gdLst/>
            <a:ahLst/>
            <a:cxnLst/>
            <a:rect l="l" t="t" r="r" b="b"/>
            <a:pathLst>
              <a:path w="1275080" h="3676650">
                <a:moveTo>
                  <a:pt x="0" y="990711"/>
                </a:moveTo>
                <a:lnTo>
                  <a:pt x="990714" y="0"/>
                </a:lnTo>
                <a:lnTo>
                  <a:pt x="1274868" y="0"/>
                </a:lnTo>
                <a:lnTo>
                  <a:pt x="1274868" y="2685530"/>
                </a:lnTo>
                <a:lnTo>
                  <a:pt x="284153" y="3676242"/>
                </a:lnTo>
                <a:lnTo>
                  <a:pt x="0" y="3676242"/>
                </a:lnTo>
                <a:lnTo>
                  <a:pt x="0" y="990711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21561" y="1901414"/>
            <a:ext cx="1275080" cy="991235"/>
          </a:xfrm>
          <a:custGeom>
            <a:avLst/>
            <a:gdLst/>
            <a:ahLst/>
            <a:cxnLst/>
            <a:rect l="l" t="t" r="r" b="b"/>
            <a:pathLst>
              <a:path w="1275080" h="991235">
                <a:moveTo>
                  <a:pt x="0" y="990711"/>
                </a:moveTo>
                <a:lnTo>
                  <a:pt x="284153" y="990711"/>
                </a:lnTo>
                <a:lnTo>
                  <a:pt x="12748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05715" y="2892126"/>
            <a:ext cx="0" cy="2686050"/>
          </a:xfrm>
          <a:custGeom>
            <a:avLst/>
            <a:gdLst/>
            <a:ahLst/>
            <a:cxnLst/>
            <a:rect l="l" t="t" r="r" b="b"/>
            <a:pathLst>
              <a:path h="2686050">
                <a:moveTo>
                  <a:pt x="0" y="0"/>
                </a:moveTo>
                <a:lnTo>
                  <a:pt x="0" y="268553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10540" y="1208532"/>
            <a:ext cx="25038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75" dirty="0">
                <a:solidFill>
                  <a:srgbClr val="C00000"/>
                </a:solidFill>
                <a:latin typeface="Arial"/>
                <a:cs typeface="Arial"/>
              </a:rPr>
              <a:t>3</a:t>
            </a:r>
            <a:r>
              <a:rPr sz="3200" spc="-175" dirty="0">
                <a:latin typeface="Arial"/>
                <a:cs typeface="Arial"/>
              </a:rPr>
              <a:t>x</a:t>
            </a:r>
            <a:r>
              <a:rPr sz="3200" spc="-175" dirty="0">
                <a:solidFill>
                  <a:srgbClr val="70AD47"/>
                </a:solidFill>
                <a:latin typeface="Arial"/>
                <a:cs typeface="Arial"/>
              </a:rPr>
              <a:t>32</a:t>
            </a:r>
            <a:r>
              <a:rPr sz="3200" spc="-175" dirty="0">
                <a:latin typeface="Arial"/>
                <a:cs typeface="Arial"/>
              </a:rPr>
              <a:t>x</a:t>
            </a:r>
            <a:r>
              <a:rPr sz="3200" spc="-175" dirty="0">
                <a:solidFill>
                  <a:srgbClr val="4472C4"/>
                </a:solidFill>
                <a:latin typeface="Arial"/>
                <a:cs typeface="Arial"/>
              </a:rPr>
              <a:t>32</a:t>
            </a:r>
            <a:r>
              <a:rPr sz="3200" spc="-235" dirty="0">
                <a:solidFill>
                  <a:srgbClr val="4472C4"/>
                </a:solidFill>
                <a:latin typeface="Arial"/>
                <a:cs typeface="Arial"/>
              </a:rPr>
              <a:t> </a:t>
            </a:r>
            <a:r>
              <a:rPr sz="3200" spc="-170" dirty="0">
                <a:latin typeface="Arial"/>
                <a:cs typeface="Arial"/>
              </a:rPr>
              <a:t>image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526426" y="3273953"/>
            <a:ext cx="175895" cy="884555"/>
          </a:xfrm>
          <a:custGeom>
            <a:avLst/>
            <a:gdLst/>
            <a:ahLst/>
            <a:cxnLst/>
            <a:rect l="l" t="t" r="r" b="b"/>
            <a:pathLst>
              <a:path w="175895" h="884554">
                <a:moveTo>
                  <a:pt x="0" y="0"/>
                </a:moveTo>
                <a:lnTo>
                  <a:pt x="175425" y="0"/>
                </a:lnTo>
                <a:lnTo>
                  <a:pt x="175425" y="884040"/>
                </a:lnTo>
                <a:lnTo>
                  <a:pt x="0" y="884040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01851" y="3073077"/>
            <a:ext cx="201295" cy="1085215"/>
          </a:xfrm>
          <a:custGeom>
            <a:avLst/>
            <a:gdLst/>
            <a:ahLst/>
            <a:cxnLst/>
            <a:rect l="l" t="t" r="r" b="b"/>
            <a:pathLst>
              <a:path w="201295" h="1085214">
                <a:moveTo>
                  <a:pt x="200877" y="0"/>
                </a:moveTo>
                <a:lnTo>
                  <a:pt x="0" y="200875"/>
                </a:lnTo>
                <a:lnTo>
                  <a:pt x="0" y="1084916"/>
                </a:lnTo>
                <a:lnTo>
                  <a:pt x="200877" y="884039"/>
                </a:lnTo>
                <a:lnTo>
                  <a:pt x="200877" y="0"/>
                </a:lnTo>
                <a:close/>
              </a:path>
            </a:pathLst>
          </a:custGeom>
          <a:solidFill>
            <a:srgbClr val="A2AF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26426" y="3073077"/>
            <a:ext cx="376555" cy="201295"/>
          </a:xfrm>
          <a:custGeom>
            <a:avLst/>
            <a:gdLst/>
            <a:ahLst/>
            <a:cxnLst/>
            <a:rect l="l" t="t" r="r" b="b"/>
            <a:pathLst>
              <a:path w="376554" h="201295">
                <a:moveTo>
                  <a:pt x="376302" y="0"/>
                </a:moveTo>
                <a:lnTo>
                  <a:pt x="200877" y="0"/>
                </a:lnTo>
                <a:lnTo>
                  <a:pt x="0" y="200875"/>
                </a:lnTo>
                <a:lnTo>
                  <a:pt x="175425" y="200875"/>
                </a:lnTo>
                <a:lnTo>
                  <a:pt x="376302" y="0"/>
                </a:lnTo>
                <a:close/>
              </a:path>
            </a:pathLst>
          </a:custGeom>
          <a:solidFill>
            <a:srgbClr val="D4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26426" y="3073077"/>
            <a:ext cx="376555" cy="1085215"/>
          </a:xfrm>
          <a:custGeom>
            <a:avLst/>
            <a:gdLst/>
            <a:ahLst/>
            <a:cxnLst/>
            <a:rect l="l" t="t" r="r" b="b"/>
            <a:pathLst>
              <a:path w="376554" h="1085214">
                <a:moveTo>
                  <a:pt x="0" y="200876"/>
                </a:moveTo>
                <a:lnTo>
                  <a:pt x="200877" y="0"/>
                </a:lnTo>
                <a:lnTo>
                  <a:pt x="376302" y="0"/>
                </a:lnTo>
                <a:lnTo>
                  <a:pt x="376302" y="884040"/>
                </a:lnTo>
                <a:lnTo>
                  <a:pt x="175424" y="1084917"/>
                </a:lnTo>
                <a:lnTo>
                  <a:pt x="0" y="1084917"/>
                </a:lnTo>
                <a:lnTo>
                  <a:pt x="0" y="200876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26426" y="3073077"/>
            <a:ext cx="376555" cy="201295"/>
          </a:xfrm>
          <a:custGeom>
            <a:avLst/>
            <a:gdLst/>
            <a:ahLst/>
            <a:cxnLst/>
            <a:rect l="l" t="t" r="r" b="b"/>
            <a:pathLst>
              <a:path w="376554" h="201295">
                <a:moveTo>
                  <a:pt x="0" y="200876"/>
                </a:moveTo>
                <a:lnTo>
                  <a:pt x="175424" y="200876"/>
                </a:lnTo>
                <a:lnTo>
                  <a:pt x="376302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01851" y="3273954"/>
            <a:ext cx="0" cy="884555"/>
          </a:xfrm>
          <a:custGeom>
            <a:avLst/>
            <a:gdLst/>
            <a:ahLst/>
            <a:cxnLst/>
            <a:rect l="l" t="t" r="r" b="b"/>
            <a:pathLst>
              <a:path h="884554">
                <a:moveTo>
                  <a:pt x="0" y="0"/>
                </a:moveTo>
                <a:lnTo>
                  <a:pt x="0" y="88404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334608" y="2250948"/>
            <a:ext cx="187578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85" dirty="0">
                <a:solidFill>
                  <a:srgbClr val="C00000"/>
                </a:solidFill>
                <a:latin typeface="Arial"/>
                <a:cs typeface="Arial"/>
              </a:rPr>
              <a:t>3</a:t>
            </a:r>
            <a:r>
              <a:rPr sz="3200" spc="-185" dirty="0">
                <a:latin typeface="Arial"/>
                <a:cs typeface="Arial"/>
              </a:rPr>
              <a:t>x5x5</a:t>
            </a:r>
            <a:r>
              <a:rPr sz="3200" spc="-225" dirty="0">
                <a:latin typeface="Arial"/>
                <a:cs typeface="Arial"/>
              </a:rPr>
              <a:t> </a:t>
            </a:r>
            <a:r>
              <a:rPr sz="3200" spc="20" dirty="0">
                <a:latin typeface="Arial"/>
                <a:cs typeface="Arial"/>
              </a:rPr>
              <a:t>filter</a:t>
            </a:r>
            <a:endParaRPr sz="3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82473" y="767588"/>
            <a:ext cx="352742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95" dirty="0">
                <a:solidFill>
                  <a:srgbClr val="C00000"/>
                </a:solidFill>
                <a:latin typeface="Arial"/>
                <a:cs typeface="Arial"/>
              </a:rPr>
              <a:t>Filters </a:t>
            </a:r>
            <a:r>
              <a:rPr sz="2400" spc="-145" dirty="0">
                <a:solidFill>
                  <a:srgbClr val="C00000"/>
                </a:solidFill>
                <a:latin typeface="Arial"/>
                <a:cs typeface="Arial"/>
              </a:rPr>
              <a:t>always </a:t>
            </a:r>
            <a:r>
              <a:rPr sz="2400" spc="-90" dirty="0">
                <a:solidFill>
                  <a:srgbClr val="C00000"/>
                </a:solidFill>
                <a:latin typeface="Arial"/>
                <a:cs typeface="Arial"/>
              </a:rPr>
              <a:t>extend </a:t>
            </a:r>
            <a:r>
              <a:rPr sz="2400" spc="-30" dirty="0">
                <a:solidFill>
                  <a:srgbClr val="C00000"/>
                </a:solidFill>
                <a:latin typeface="Arial"/>
                <a:cs typeface="Arial"/>
              </a:rPr>
              <a:t>the</a:t>
            </a:r>
            <a:r>
              <a:rPr sz="2400" spc="-27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spc="5" dirty="0">
                <a:solidFill>
                  <a:srgbClr val="C00000"/>
                </a:solidFill>
                <a:latin typeface="Arial"/>
                <a:cs typeface="Arial"/>
              </a:rPr>
              <a:t>full  </a:t>
            </a:r>
            <a:r>
              <a:rPr sz="2400" spc="-50" dirty="0">
                <a:solidFill>
                  <a:srgbClr val="C00000"/>
                </a:solidFill>
                <a:latin typeface="Arial"/>
                <a:cs typeface="Arial"/>
              </a:rPr>
              <a:t>depth </a:t>
            </a:r>
            <a:r>
              <a:rPr sz="2400" spc="-5" dirty="0">
                <a:solidFill>
                  <a:srgbClr val="C00000"/>
                </a:solidFill>
                <a:latin typeface="Arial"/>
                <a:cs typeface="Arial"/>
              </a:rPr>
              <a:t>of </a:t>
            </a:r>
            <a:r>
              <a:rPr sz="2400" spc="-30" dirty="0">
                <a:solidFill>
                  <a:srgbClr val="C00000"/>
                </a:solidFill>
                <a:latin typeface="Arial"/>
                <a:cs typeface="Arial"/>
              </a:rPr>
              <a:t>the </a:t>
            </a:r>
            <a:r>
              <a:rPr sz="2400" spc="-15" dirty="0">
                <a:solidFill>
                  <a:srgbClr val="C00000"/>
                </a:solidFill>
                <a:latin typeface="Arial"/>
                <a:cs typeface="Arial"/>
              </a:rPr>
              <a:t>input</a:t>
            </a:r>
            <a:r>
              <a:rPr sz="2400" spc="-49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spc="-85" dirty="0">
                <a:solidFill>
                  <a:srgbClr val="C00000"/>
                </a:solidFill>
                <a:latin typeface="Arial"/>
                <a:cs typeface="Arial"/>
              </a:rPr>
              <a:t>volume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509630" y="1474698"/>
            <a:ext cx="795020" cy="710565"/>
          </a:xfrm>
          <a:custGeom>
            <a:avLst/>
            <a:gdLst/>
            <a:ahLst/>
            <a:cxnLst/>
            <a:rect l="l" t="t" r="r" b="b"/>
            <a:pathLst>
              <a:path w="795020" h="710564">
                <a:moveTo>
                  <a:pt x="31518" y="631346"/>
                </a:moveTo>
                <a:lnTo>
                  <a:pt x="0" y="710496"/>
                </a:lnTo>
                <a:lnTo>
                  <a:pt x="82231" y="688220"/>
                </a:lnTo>
                <a:lnTo>
                  <a:pt x="72862" y="677713"/>
                </a:lnTo>
                <a:lnTo>
                  <a:pt x="55848" y="677713"/>
                </a:lnTo>
                <a:lnTo>
                  <a:pt x="38944" y="658756"/>
                </a:lnTo>
                <a:lnTo>
                  <a:pt x="48423" y="650304"/>
                </a:lnTo>
                <a:lnTo>
                  <a:pt x="31518" y="631346"/>
                </a:lnTo>
                <a:close/>
              </a:path>
              <a:path w="795020" h="710564">
                <a:moveTo>
                  <a:pt x="48423" y="650304"/>
                </a:moveTo>
                <a:lnTo>
                  <a:pt x="38944" y="658756"/>
                </a:lnTo>
                <a:lnTo>
                  <a:pt x="55848" y="677713"/>
                </a:lnTo>
                <a:lnTo>
                  <a:pt x="65326" y="669262"/>
                </a:lnTo>
                <a:lnTo>
                  <a:pt x="48423" y="650304"/>
                </a:lnTo>
                <a:close/>
              </a:path>
              <a:path w="795020" h="710564">
                <a:moveTo>
                  <a:pt x="65326" y="669262"/>
                </a:moveTo>
                <a:lnTo>
                  <a:pt x="55848" y="677713"/>
                </a:lnTo>
                <a:lnTo>
                  <a:pt x="72862" y="677713"/>
                </a:lnTo>
                <a:lnTo>
                  <a:pt x="65326" y="669262"/>
                </a:lnTo>
                <a:close/>
              </a:path>
              <a:path w="795020" h="710564">
                <a:moveTo>
                  <a:pt x="777742" y="0"/>
                </a:moveTo>
                <a:lnTo>
                  <a:pt x="48423" y="650304"/>
                </a:lnTo>
                <a:lnTo>
                  <a:pt x="65326" y="669262"/>
                </a:lnTo>
                <a:lnTo>
                  <a:pt x="794647" y="18958"/>
                </a:lnTo>
                <a:lnTo>
                  <a:pt x="777742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44268" y="958758"/>
            <a:ext cx="4898390" cy="316230"/>
          </a:xfrm>
          <a:custGeom>
            <a:avLst/>
            <a:gdLst/>
            <a:ahLst/>
            <a:cxnLst/>
            <a:rect l="l" t="t" r="r" b="b"/>
            <a:pathLst>
              <a:path w="4898390" h="316230">
                <a:moveTo>
                  <a:pt x="73994" y="239647"/>
                </a:moveTo>
                <a:lnTo>
                  <a:pt x="0" y="281872"/>
                </a:lnTo>
                <a:lnTo>
                  <a:pt x="78176" y="315733"/>
                </a:lnTo>
                <a:lnTo>
                  <a:pt x="76820" y="291068"/>
                </a:lnTo>
                <a:lnTo>
                  <a:pt x="64093" y="291068"/>
                </a:lnTo>
                <a:lnTo>
                  <a:pt x="62698" y="265706"/>
                </a:lnTo>
                <a:lnTo>
                  <a:pt x="75388" y="265009"/>
                </a:lnTo>
                <a:lnTo>
                  <a:pt x="73994" y="239647"/>
                </a:lnTo>
                <a:close/>
              </a:path>
              <a:path w="4898390" h="316230">
                <a:moveTo>
                  <a:pt x="75388" y="265009"/>
                </a:moveTo>
                <a:lnTo>
                  <a:pt x="62698" y="265706"/>
                </a:lnTo>
                <a:lnTo>
                  <a:pt x="64093" y="291068"/>
                </a:lnTo>
                <a:lnTo>
                  <a:pt x="76782" y="290371"/>
                </a:lnTo>
                <a:lnTo>
                  <a:pt x="75388" y="265009"/>
                </a:lnTo>
                <a:close/>
              </a:path>
              <a:path w="4898390" h="316230">
                <a:moveTo>
                  <a:pt x="76782" y="290371"/>
                </a:moveTo>
                <a:lnTo>
                  <a:pt x="64093" y="291068"/>
                </a:lnTo>
                <a:lnTo>
                  <a:pt x="76820" y="291068"/>
                </a:lnTo>
                <a:lnTo>
                  <a:pt x="76782" y="290371"/>
                </a:lnTo>
                <a:close/>
              </a:path>
              <a:path w="4898390" h="316230">
                <a:moveTo>
                  <a:pt x="4896942" y="0"/>
                </a:moveTo>
                <a:lnTo>
                  <a:pt x="75388" y="265009"/>
                </a:lnTo>
                <a:lnTo>
                  <a:pt x="76782" y="290371"/>
                </a:lnTo>
                <a:lnTo>
                  <a:pt x="4898336" y="25361"/>
                </a:lnTo>
                <a:lnTo>
                  <a:pt x="4896942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037763" y="3629659"/>
            <a:ext cx="4241800" cy="1129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15" dirty="0">
                <a:latin typeface="Arial"/>
                <a:cs typeface="Arial"/>
              </a:rPr>
              <a:t>Convolve </a:t>
            </a:r>
            <a:r>
              <a:rPr sz="2400" spc="-30" dirty="0">
                <a:latin typeface="Arial"/>
                <a:cs typeface="Arial"/>
              </a:rPr>
              <a:t>the </a:t>
            </a:r>
            <a:r>
              <a:rPr sz="2400" spc="15" dirty="0">
                <a:latin typeface="Arial"/>
                <a:cs typeface="Arial"/>
              </a:rPr>
              <a:t>filter </a:t>
            </a:r>
            <a:r>
              <a:rPr sz="2400" spc="10" dirty="0">
                <a:latin typeface="Arial"/>
                <a:cs typeface="Arial"/>
              </a:rPr>
              <a:t>with </a:t>
            </a:r>
            <a:r>
              <a:rPr sz="2400" spc="-30" dirty="0">
                <a:latin typeface="Arial"/>
                <a:cs typeface="Arial"/>
              </a:rPr>
              <a:t>the</a:t>
            </a:r>
            <a:r>
              <a:rPr sz="2400" spc="-475" dirty="0">
                <a:latin typeface="Arial"/>
                <a:cs typeface="Arial"/>
              </a:rPr>
              <a:t> </a:t>
            </a:r>
            <a:r>
              <a:rPr sz="2400" spc="-130" dirty="0"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  <a:p>
            <a:pPr marL="12700" marR="29845">
              <a:lnSpc>
                <a:spcPct val="100800"/>
              </a:lnSpc>
            </a:pPr>
            <a:r>
              <a:rPr sz="2400" spc="-70" dirty="0">
                <a:latin typeface="Arial"/>
                <a:cs typeface="Arial"/>
              </a:rPr>
              <a:t>i.e. </a:t>
            </a:r>
            <a:r>
              <a:rPr sz="2400" spc="-55" dirty="0">
                <a:latin typeface="Arial"/>
                <a:cs typeface="Arial"/>
              </a:rPr>
              <a:t>“slide </a:t>
            </a:r>
            <a:r>
              <a:rPr sz="2400" spc="-85" dirty="0">
                <a:latin typeface="Arial"/>
                <a:cs typeface="Arial"/>
              </a:rPr>
              <a:t>over </a:t>
            </a:r>
            <a:r>
              <a:rPr sz="2400" spc="-30" dirty="0">
                <a:latin typeface="Arial"/>
                <a:cs typeface="Arial"/>
              </a:rPr>
              <a:t>the </a:t>
            </a:r>
            <a:r>
              <a:rPr sz="2400" spc="-130" dirty="0">
                <a:latin typeface="Arial"/>
                <a:cs typeface="Arial"/>
              </a:rPr>
              <a:t>image</a:t>
            </a:r>
            <a:r>
              <a:rPr sz="2400" spc="-459" dirty="0">
                <a:latin typeface="Arial"/>
                <a:cs typeface="Arial"/>
              </a:rPr>
              <a:t> </a:t>
            </a:r>
            <a:r>
              <a:rPr sz="2400" spc="-95" dirty="0">
                <a:latin typeface="Arial"/>
                <a:cs typeface="Arial"/>
              </a:rPr>
              <a:t>spatially,  </a:t>
            </a:r>
            <a:r>
              <a:rPr sz="2400" spc="-75" dirty="0">
                <a:latin typeface="Arial"/>
                <a:cs typeface="Arial"/>
              </a:rPr>
              <a:t>computing </a:t>
            </a:r>
            <a:r>
              <a:rPr sz="2400" spc="-5" dirty="0">
                <a:latin typeface="Arial"/>
                <a:cs typeface="Arial"/>
              </a:rPr>
              <a:t>dot</a:t>
            </a:r>
            <a:r>
              <a:rPr sz="2400" spc="-200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products”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792435" y="5058517"/>
            <a:ext cx="735330" cy="39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4472C4"/>
                </a:solidFill>
                <a:latin typeface="Arial"/>
                <a:cs typeface="Arial"/>
              </a:rPr>
              <a:t>w</a:t>
            </a:r>
            <a:r>
              <a:rPr sz="2400" dirty="0">
                <a:solidFill>
                  <a:srgbClr val="4472C4"/>
                </a:solidFill>
                <a:latin typeface="Arial"/>
                <a:cs typeface="Arial"/>
              </a:rPr>
              <a:t>i</a:t>
            </a:r>
            <a:r>
              <a:rPr sz="2400" spc="-75" dirty="0">
                <a:solidFill>
                  <a:srgbClr val="4472C4"/>
                </a:solidFill>
                <a:latin typeface="Arial"/>
                <a:cs typeface="Arial"/>
              </a:rPr>
              <a:t>d</a:t>
            </a:r>
            <a:r>
              <a:rPr sz="2400" spc="25" dirty="0">
                <a:solidFill>
                  <a:srgbClr val="4472C4"/>
                </a:solidFill>
                <a:latin typeface="Arial"/>
                <a:cs typeface="Arial"/>
              </a:rPr>
              <a:t>th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245777" y="5064613"/>
            <a:ext cx="333375" cy="39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125" dirty="0">
                <a:solidFill>
                  <a:srgbClr val="4472C4"/>
                </a:solidFill>
                <a:latin typeface="Arial"/>
                <a:cs typeface="Arial"/>
              </a:rPr>
              <a:t>32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832369" y="5521813"/>
            <a:ext cx="1121410" cy="76644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ts val="2900"/>
              </a:lnSpc>
              <a:spcBef>
                <a:spcPts val="65"/>
              </a:spcBef>
            </a:pPr>
            <a:r>
              <a:rPr sz="2400" spc="-50" dirty="0">
                <a:solidFill>
                  <a:srgbClr val="C00000"/>
                </a:solidFill>
                <a:latin typeface="Arial"/>
                <a:cs typeface="Arial"/>
              </a:rPr>
              <a:t>depth </a:t>
            </a:r>
            <a:r>
              <a:rPr sz="2400" spc="260" dirty="0">
                <a:solidFill>
                  <a:srgbClr val="C00000"/>
                </a:solidFill>
                <a:latin typeface="Arial"/>
                <a:cs typeface="Arial"/>
              </a:rPr>
              <a:t>/  </a:t>
            </a:r>
            <a:r>
              <a:rPr sz="2400" spc="-130" dirty="0">
                <a:solidFill>
                  <a:srgbClr val="C00000"/>
                </a:solidFill>
                <a:latin typeface="Arial"/>
                <a:cs typeface="Arial"/>
              </a:rPr>
              <a:t>c</a:t>
            </a:r>
            <a:r>
              <a:rPr sz="2400" spc="-140" dirty="0">
                <a:solidFill>
                  <a:srgbClr val="C00000"/>
                </a:solidFill>
                <a:latin typeface="Arial"/>
                <a:cs typeface="Arial"/>
              </a:rPr>
              <a:t>h</a:t>
            </a:r>
            <a:r>
              <a:rPr sz="2400" spc="-195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400" spc="-75" dirty="0">
                <a:solidFill>
                  <a:srgbClr val="C00000"/>
                </a:solidFill>
                <a:latin typeface="Arial"/>
                <a:cs typeface="Arial"/>
              </a:rPr>
              <a:t>nn</a:t>
            </a:r>
            <a:r>
              <a:rPr sz="2400" spc="-155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400" spc="10" dirty="0">
                <a:solidFill>
                  <a:srgbClr val="C00000"/>
                </a:solidFill>
                <a:latin typeface="Arial"/>
                <a:cs typeface="Arial"/>
              </a:rPr>
              <a:t>l</a:t>
            </a:r>
            <a:r>
              <a:rPr sz="2400" spc="-265" dirty="0">
                <a:solidFill>
                  <a:srgbClr val="C00000"/>
                </a:solidFill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53436" y="5588869"/>
            <a:ext cx="180340" cy="39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120" dirty="0">
                <a:solidFill>
                  <a:srgbClr val="C00000"/>
                </a:solidFill>
                <a:latin typeface="Arial"/>
                <a:cs typeface="Arial"/>
              </a:rPr>
              <a:t>3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26820" y="4041140"/>
            <a:ext cx="1334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7845" algn="l"/>
              </a:tabLst>
            </a:pPr>
            <a:r>
              <a:rPr sz="3600" spc="-187" baseline="1157" dirty="0">
                <a:solidFill>
                  <a:srgbClr val="70AD47"/>
                </a:solidFill>
                <a:latin typeface="Arial"/>
                <a:cs typeface="Arial"/>
              </a:rPr>
              <a:t>3</a:t>
            </a:r>
            <a:r>
              <a:rPr sz="3600" spc="-179" baseline="1157" dirty="0">
                <a:solidFill>
                  <a:srgbClr val="70AD47"/>
                </a:solidFill>
                <a:latin typeface="Arial"/>
                <a:cs typeface="Arial"/>
              </a:rPr>
              <a:t>2</a:t>
            </a:r>
            <a:r>
              <a:rPr sz="3600" baseline="1157" dirty="0">
                <a:solidFill>
                  <a:srgbClr val="70AD47"/>
                </a:solidFill>
                <a:latin typeface="Arial"/>
                <a:cs typeface="Arial"/>
              </a:rPr>
              <a:t>	</a:t>
            </a:r>
            <a:r>
              <a:rPr sz="2400" spc="-110" dirty="0">
                <a:solidFill>
                  <a:srgbClr val="70AD47"/>
                </a:solidFill>
                <a:latin typeface="Arial"/>
                <a:cs typeface="Arial"/>
              </a:rPr>
              <a:t>h</a:t>
            </a:r>
            <a:r>
              <a:rPr sz="2400" spc="-120" dirty="0">
                <a:solidFill>
                  <a:srgbClr val="70AD47"/>
                </a:solidFill>
                <a:latin typeface="Arial"/>
                <a:cs typeface="Arial"/>
              </a:rPr>
              <a:t>e</a:t>
            </a:r>
            <a:r>
              <a:rPr sz="2400" spc="10" dirty="0">
                <a:solidFill>
                  <a:srgbClr val="70AD47"/>
                </a:solidFill>
                <a:latin typeface="Arial"/>
                <a:cs typeface="Arial"/>
              </a:rPr>
              <a:t>i</a:t>
            </a:r>
            <a:r>
              <a:rPr sz="2400" spc="-215" dirty="0">
                <a:solidFill>
                  <a:srgbClr val="70AD47"/>
                </a:solidFill>
                <a:latin typeface="Arial"/>
                <a:cs typeface="Arial"/>
              </a:rPr>
              <a:t>g</a:t>
            </a:r>
            <a:r>
              <a:rPr sz="2400" spc="-100" dirty="0">
                <a:solidFill>
                  <a:srgbClr val="70AD47"/>
                </a:solidFill>
                <a:latin typeface="Arial"/>
                <a:cs typeface="Arial"/>
              </a:rPr>
              <a:t>h</a:t>
            </a:r>
            <a:r>
              <a:rPr sz="2400" spc="135" dirty="0">
                <a:solidFill>
                  <a:srgbClr val="70AD47"/>
                </a:solidFill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8302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36861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Convolution</a:t>
            </a:r>
            <a:r>
              <a:rPr spc="-260" dirty="0"/>
              <a:t> </a:t>
            </a:r>
            <a:r>
              <a:rPr spc="-295" dirty="0"/>
              <a:t>Layer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45777" y="5050028"/>
            <a:ext cx="333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5" dirty="0">
                <a:latin typeface="Arial"/>
                <a:cs typeface="Arial"/>
              </a:rPr>
              <a:t>32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3436" y="5574283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0" dirty="0">
                <a:latin typeface="Arial"/>
                <a:cs typeface="Arial"/>
              </a:rPr>
              <a:t>3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10540" y="1208532"/>
            <a:ext cx="3612515" cy="1567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75" dirty="0">
                <a:solidFill>
                  <a:srgbClr val="C00000"/>
                </a:solidFill>
                <a:latin typeface="Arial"/>
                <a:cs typeface="Arial"/>
              </a:rPr>
              <a:t>3x32x32</a:t>
            </a:r>
            <a:r>
              <a:rPr sz="3200" spc="-170" dirty="0">
                <a:solidFill>
                  <a:srgbClr val="C00000"/>
                </a:solidFill>
                <a:latin typeface="Arial"/>
                <a:cs typeface="Arial"/>
              </a:rPr>
              <a:t> image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850">
              <a:latin typeface="Arial"/>
              <a:cs typeface="Arial"/>
            </a:endParaRPr>
          </a:p>
          <a:p>
            <a:pPr marL="1748789">
              <a:lnSpc>
                <a:spcPct val="100000"/>
              </a:lnSpc>
            </a:pPr>
            <a:r>
              <a:rPr sz="3200" spc="-185" dirty="0">
                <a:solidFill>
                  <a:srgbClr val="4472C4"/>
                </a:solidFill>
                <a:latin typeface="Arial"/>
                <a:cs typeface="Arial"/>
              </a:rPr>
              <a:t>3x5x5</a:t>
            </a:r>
            <a:r>
              <a:rPr sz="3200" spc="-225" dirty="0">
                <a:solidFill>
                  <a:srgbClr val="4472C4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4472C4"/>
                </a:solidFill>
                <a:latin typeface="Arial"/>
                <a:cs typeface="Arial"/>
              </a:rPr>
              <a:t>filter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83964" y="3084818"/>
            <a:ext cx="175895" cy="884555"/>
          </a:xfrm>
          <a:custGeom>
            <a:avLst/>
            <a:gdLst/>
            <a:ahLst/>
            <a:cxnLst/>
            <a:rect l="l" t="t" r="r" b="b"/>
            <a:pathLst>
              <a:path w="175894" h="884554">
                <a:moveTo>
                  <a:pt x="0" y="0"/>
                </a:moveTo>
                <a:lnTo>
                  <a:pt x="175423" y="0"/>
                </a:lnTo>
                <a:lnTo>
                  <a:pt x="175423" y="884040"/>
                </a:lnTo>
                <a:lnTo>
                  <a:pt x="0" y="884040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59388" y="2883941"/>
            <a:ext cx="201295" cy="1085215"/>
          </a:xfrm>
          <a:custGeom>
            <a:avLst/>
            <a:gdLst/>
            <a:ahLst/>
            <a:cxnLst/>
            <a:rect l="l" t="t" r="r" b="b"/>
            <a:pathLst>
              <a:path w="201294" h="1085214">
                <a:moveTo>
                  <a:pt x="200877" y="0"/>
                </a:moveTo>
                <a:lnTo>
                  <a:pt x="0" y="200877"/>
                </a:lnTo>
                <a:lnTo>
                  <a:pt x="0" y="1084917"/>
                </a:lnTo>
                <a:lnTo>
                  <a:pt x="200877" y="884040"/>
                </a:lnTo>
                <a:lnTo>
                  <a:pt x="200877" y="0"/>
                </a:lnTo>
                <a:close/>
              </a:path>
            </a:pathLst>
          </a:custGeom>
          <a:solidFill>
            <a:srgbClr val="A2AF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83964" y="2883941"/>
            <a:ext cx="376555" cy="201295"/>
          </a:xfrm>
          <a:custGeom>
            <a:avLst/>
            <a:gdLst/>
            <a:ahLst/>
            <a:cxnLst/>
            <a:rect l="l" t="t" r="r" b="b"/>
            <a:pathLst>
              <a:path w="376555" h="201294">
                <a:moveTo>
                  <a:pt x="376300" y="0"/>
                </a:moveTo>
                <a:lnTo>
                  <a:pt x="200877" y="0"/>
                </a:lnTo>
                <a:lnTo>
                  <a:pt x="0" y="200877"/>
                </a:lnTo>
                <a:lnTo>
                  <a:pt x="175423" y="200877"/>
                </a:lnTo>
                <a:lnTo>
                  <a:pt x="376300" y="0"/>
                </a:lnTo>
                <a:close/>
              </a:path>
            </a:pathLst>
          </a:custGeom>
          <a:solidFill>
            <a:srgbClr val="D4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83964" y="2883941"/>
            <a:ext cx="376555" cy="1085215"/>
          </a:xfrm>
          <a:custGeom>
            <a:avLst/>
            <a:gdLst/>
            <a:ahLst/>
            <a:cxnLst/>
            <a:rect l="l" t="t" r="r" b="b"/>
            <a:pathLst>
              <a:path w="376555" h="1085214">
                <a:moveTo>
                  <a:pt x="0" y="200876"/>
                </a:moveTo>
                <a:lnTo>
                  <a:pt x="200877" y="0"/>
                </a:lnTo>
                <a:lnTo>
                  <a:pt x="376302" y="0"/>
                </a:lnTo>
                <a:lnTo>
                  <a:pt x="376302" y="884040"/>
                </a:lnTo>
                <a:lnTo>
                  <a:pt x="175424" y="1084917"/>
                </a:lnTo>
                <a:lnTo>
                  <a:pt x="0" y="1084917"/>
                </a:lnTo>
                <a:lnTo>
                  <a:pt x="0" y="200876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83964" y="2883941"/>
            <a:ext cx="376555" cy="201295"/>
          </a:xfrm>
          <a:custGeom>
            <a:avLst/>
            <a:gdLst/>
            <a:ahLst/>
            <a:cxnLst/>
            <a:rect l="l" t="t" r="r" b="b"/>
            <a:pathLst>
              <a:path w="376555" h="201294">
                <a:moveTo>
                  <a:pt x="0" y="200876"/>
                </a:moveTo>
                <a:lnTo>
                  <a:pt x="175424" y="200876"/>
                </a:lnTo>
                <a:lnTo>
                  <a:pt x="376302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59389" y="3084818"/>
            <a:ext cx="0" cy="884555"/>
          </a:xfrm>
          <a:custGeom>
            <a:avLst/>
            <a:gdLst/>
            <a:ahLst/>
            <a:cxnLst/>
            <a:rect l="l" t="t" r="r" b="b"/>
            <a:pathLst>
              <a:path h="884554">
                <a:moveTo>
                  <a:pt x="0" y="0"/>
                </a:moveTo>
                <a:lnTo>
                  <a:pt x="0" y="88404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11742" y="3238249"/>
            <a:ext cx="376555" cy="376555"/>
          </a:xfrm>
          <a:custGeom>
            <a:avLst/>
            <a:gdLst/>
            <a:ahLst/>
            <a:cxnLst/>
            <a:rect l="l" t="t" r="r" b="b"/>
            <a:pathLst>
              <a:path w="376554" h="376554">
                <a:moveTo>
                  <a:pt x="188151" y="0"/>
                </a:moveTo>
                <a:lnTo>
                  <a:pt x="138133" y="6720"/>
                </a:lnTo>
                <a:lnTo>
                  <a:pt x="93187" y="25688"/>
                </a:lnTo>
                <a:lnTo>
                  <a:pt x="55108" y="55107"/>
                </a:lnTo>
                <a:lnTo>
                  <a:pt x="25688" y="93187"/>
                </a:lnTo>
                <a:lnTo>
                  <a:pt x="6720" y="138132"/>
                </a:lnTo>
                <a:lnTo>
                  <a:pt x="0" y="188150"/>
                </a:lnTo>
                <a:lnTo>
                  <a:pt x="6720" y="238168"/>
                </a:lnTo>
                <a:lnTo>
                  <a:pt x="25688" y="283114"/>
                </a:lnTo>
                <a:lnTo>
                  <a:pt x="55108" y="321194"/>
                </a:lnTo>
                <a:lnTo>
                  <a:pt x="93187" y="350614"/>
                </a:lnTo>
                <a:lnTo>
                  <a:pt x="138133" y="369581"/>
                </a:lnTo>
                <a:lnTo>
                  <a:pt x="188151" y="376302"/>
                </a:lnTo>
                <a:lnTo>
                  <a:pt x="238169" y="369581"/>
                </a:lnTo>
                <a:lnTo>
                  <a:pt x="283114" y="350614"/>
                </a:lnTo>
                <a:lnTo>
                  <a:pt x="321194" y="321194"/>
                </a:lnTo>
                <a:lnTo>
                  <a:pt x="350614" y="283114"/>
                </a:lnTo>
                <a:lnTo>
                  <a:pt x="369581" y="238168"/>
                </a:lnTo>
                <a:lnTo>
                  <a:pt x="376302" y="188150"/>
                </a:lnTo>
                <a:lnTo>
                  <a:pt x="369581" y="138132"/>
                </a:lnTo>
                <a:lnTo>
                  <a:pt x="350614" y="93187"/>
                </a:lnTo>
                <a:lnTo>
                  <a:pt x="321194" y="55107"/>
                </a:lnTo>
                <a:lnTo>
                  <a:pt x="283114" y="25688"/>
                </a:lnTo>
                <a:lnTo>
                  <a:pt x="238169" y="6720"/>
                </a:lnTo>
                <a:lnTo>
                  <a:pt x="188151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11742" y="3238249"/>
            <a:ext cx="376555" cy="376555"/>
          </a:xfrm>
          <a:custGeom>
            <a:avLst/>
            <a:gdLst/>
            <a:ahLst/>
            <a:cxnLst/>
            <a:rect l="l" t="t" r="r" b="b"/>
            <a:pathLst>
              <a:path w="376554" h="376554">
                <a:moveTo>
                  <a:pt x="0" y="188151"/>
                </a:moveTo>
                <a:lnTo>
                  <a:pt x="6720" y="138133"/>
                </a:lnTo>
                <a:lnTo>
                  <a:pt x="25688" y="93187"/>
                </a:lnTo>
                <a:lnTo>
                  <a:pt x="55108" y="55108"/>
                </a:lnTo>
                <a:lnTo>
                  <a:pt x="93187" y="25688"/>
                </a:lnTo>
                <a:lnTo>
                  <a:pt x="138133" y="6720"/>
                </a:lnTo>
                <a:lnTo>
                  <a:pt x="188151" y="0"/>
                </a:lnTo>
                <a:lnTo>
                  <a:pt x="238168" y="6720"/>
                </a:lnTo>
                <a:lnTo>
                  <a:pt x="283114" y="25688"/>
                </a:lnTo>
                <a:lnTo>
                  <a:pt x="321193" y="55108"/>
                </a:lnTo>
                <a:lnTo>
                  <a:pt x="350613" y="93187"/>
                </a:lnTo>
                <a:lnTo>
                  <a:pt x="369581" y="138133"/>
                </a:lnTo>
                <a:lnTo>
                  <a:pt x="376302" y="188151"/>
                </a:lnTo>
                <a:lnTo>
                  <a:pt x="369581" y="238168"/>
                </a:lnTo>
                <a:lnTo>
                  <a:pt x="350613" y="283114"/>
                </a:lnTo>
                <a:lnTo>
                  <a:pt x="321193" y="321193"/>
                </a:lnTo>
                <a:lnTo>
                  <a:pt x="283114" y="350613"/>
                </a:lnTo>
                <a:lnTo>
                  <a:pt x="238168" y="369581"/>
                </a:lnTo>
                <a:lnTo>
                  <a:pt x="188151" y="376302"/>
                </a:lnTo>
                <a:lnTo>
                  <a:pt x="138133" y="369581"/>
                </a:lnTo>
                <a:lnTo>
                  <a:pt x="93187" y="350613"/>
                </a:lnTo>
                <a:lnTo>
                  <a:pt x="55108" y="321193"/>
                </a:lnTo>
                <a:lnTo>
                  <a:pt x="25688" y="283114"/>
                </a:lnTo>
                <a:lnTo>
                  <a:pt x="6720" y="238168"/>
                </a:lnTo>
                <a:lnTo>
                  <a:pt x="0" y="188151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352253" y="3110082"/>
            <a:ext cx="1959610" cy="316865"/>
          </a:xfrm>
          <a:custGeom>
            <a:avLst/>
            <a:gdLst/>
            <a:ahLst/>
            <a:cxnLst/>
            <a:rect l="l" t="t" r="r" b="b"/>
            <a:pathLst>
              <a:path w="1959610" h="316864">
                <a:moveTo>
                  <a:pt x="0" y="0"/>
                </a:moveTo>
                <a:lnTo>
                  <a:pt x="1959490" y="316318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33806" y="2910935"/>
            <a:ext cx="1778000" cy="515620"/>
          </a:xfrm>
          <a:custGeom>
            <a:avLst/>
            <a:gdLst/>
            <a:ahLst/>
            <a:cxnLst/>
            <a:rect l="l" t="t" r="r" b="b"/>
            <a:pathLst>
              <a:path w="1778000" h="515620">
                <a:moveTo>
                  <a:pt x="0" y="0"/>
                </a:moveTo>
                <a:lnTo>
                  <a:pt x="1777937" y="515466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68596" y="3426400"/>
            <a:ext cx="1743710" cy="332740"/>
          </a:xfrm>
          <a:custGeom>
            <a:avLst/>
            <a:gdLst/>
            <a:ahLst/>
            <a:cxnLst/>
            <a:rect l="l" t="t" r="r" b="b"/>
            <a:pathLst>
              <a:path w="1743710" h="332739">
                <a:moveTo>
                  <a:pt x="0" y="332713"/>
                </a:moveTo>
                <a:lnTo>
                  <a:pt x="1743146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21561" y="2892126"/>
            <a:ext cx="284480" cy="2686050"/>
          </a:xfrm>
          <a:custGeom>
            <a:avLst/>
            <a:gdLst/>
            <a:ahLst/>
            <a:cxnLst/>
            <a:rect l="l" t="t" r="r" b="b"/>
            <a:pathLst>
              <a:path w="284480" h="2686050">
                <a:moveTo>
                  <a:pt x="0" y="0"/>
                </a:moveTo>
                <a:lnTo>
                  <a:pt x="284153" y="0"/>
                </a:lnTo>
                <a:lnTo>
                  <a:pt x="284153" y="2685530"/>
                </a:lnTo>
                <a:lnTo>
                  <a:pt x="0" y="2685530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05715" y="1901414"/>
            <a:ext cx="991235" cy="3676650"/>
          </a:xfrm>
          <a:custGeom>
            <a:avLst/>
            <a:gdLst/>
            <a:ahLst/>
            <a:cxnLst/>
            <a:rect l="l" t="t" r="r" b="b"/>
            <a:pathLst>
              <a:path w="991235" h="3676650">
                <a:moveTo>
                  <a:pt x="990714" y="0"/>
                </a:moveTo>
                <a:lnTo>
                  <a:pt x="0" y="990711"/>
                </a:lnTo>
                <a:lnTo>
                  <a:pt x="0" y="3676242"/>
                </a:lnTo>
                <a:lnTo>
                  <a:pt x="990714" y="2685530"/>
                </a:lnTo>
                <a:lnTo>
                  <a:pt x="990714" y="0"/>
                </a:lnTo>
                <a:close/>
              </a:path>
            </a:pathLst>
          </a:custGeom>
          <a:solidFill>
            <a:srgbClr val="C4A4A4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21561" y="1901414"/>
            <a:ext cx="1275080" cy="991235"/>
          </a:xfrm>
          <a:custGeom>
            <a:avLst/>
            <a:gdLst/>
            <a:ahLst/>
            <a:cxnLst/>
            <a:rect l="l" t="t" r="r" b="b"/>
            <a:pathLst>
              <a:path w="1275080" h="991235">
                <a:moveTo>
                  <a:pt x="1274867" y="0"/>
                </a:moveTo>
                <a:lnTo>
                  <a:pt x="990714" y="0"/>
                </a:lnTo>
                <a:lnTo>
                  <a:pt x="0" y="990711"/>
                </a:lnTo>
                <a:lnTo>
                  <a:pt x="284153" y="990711"/>
                </a:lnTo>
                <a:lnTo>
                  <a:pt x="1274867" y="0"/>
                </a:lnTo>
                <a:close/>
              </a:path>
            </a:pathLst>
          </a:custGeom>
          <a:solidFill>
            <a:srgbClr val="F6D6D6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21561" y="1901414"/>
            <a:ext cx="1275080" cy="3676650"/>
          </a:xfrm>
          <a:custGeom>
            <a:avLst/>
            <a:gdLst/>
            <a:ahLst/>
            <a:cxnLst/>
            <a:rect l="l" t="t" r="r" b="b"/>
            <a:pathLst>
              <a:path w="1275080" h="3676650">
                <a:moveTo>
                  <a:pt x="0" y="990711"/>
                </a:moveTo>
                <a:lnTo>
                  <a:pt x="990714" y="0"/>
                </a:lnTo>
                <a:lnTo>
                  <a:pt x="1274868" y="0"/>
                </a:lnTo>
                <a:lnTo>
                  <a:pt x="1274868" y="2685530"/>
                </a:lnTo>
                <a:lnTo>
                  <a:pt x="284153" y="3676242"/>
                </a:lnTo>
                <a:lnTo>
                  <a:pt x="0" y="3676242"/>
                </a:lnTo>
                <a:lnTo>
                  <a:pt x="0" y="990711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21561" y="1901414"/>
            <a:ext cx="1275080" cy="991235"/>
          </a:xfrm>
          <a:custGeom>
            <a:avLst/>
            <a:gdLst/>
            <a:ahLst/>
            <a:cxnLst/>
            <a:rect l="l" t="t" r="r" b="b"/>
            <a:pathLst>
              <a:path w="1275080" h="991235">
                <a:moveTo>
                  <a:pt x="0" y="990711"/>
                </a:moveTo>
                <a:lnTo>
                  <a:pt x="284153" y="990711"/>
                </a:lnTo>
                <a:lnTo>
                  <a:pt x="12748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05715" y="2892126"/>
            <a:ext cx="0" cy="2686050"/>
          </a:xfrm>
          <a:custGeom>
            <a:avLst/>
            <a:gdLst/>
            <a:ahLst/>
            <a:cxnLst/>
            <a:rect l="l" t="t" r="r" b="b"/>
            <a:pathLst>
              <a:path h="2686050">
                <a:moveTo>
                  <a:pt x="0" y="0"/>
                </a:moveTo>
                <a:lnTo>
                  <a:pt x="0" y="268553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826820" y="4035044"/>
            <a:ext cx="333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5" dirty="0">
                <a:latin typeface="Arial"/>
                <a:cs typeface="Arial"/>
              </a:rPr>
              <a:t>32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803170" y="3571007"/>
            <a:ext cx="619125" cy="283845"/>
          </a:xfrm>
          <a:custGeom>
            <a:avLst/>
            <a:gdLst/>
            <a:ahLst/>
            <a:cxnLst/>
            <a:rect l="l" t="t" r="r" b="b"/>
            <a:pathLst>
              <a:path w="619125" h="283845">
                <a:moveTo>
                  <a:pt x="74933" y="23287"/>
                </a:moveTo>
                <a:lnTo>
                  <a:pt x="64792" y="46575"/>
                </a:lnTo>
                <a:lnTo>
                  <a:pt x="608711" y="283430"/>
                </a:lnTo>
                <a:lnTo>
                  <a:pt x="618851" y="260142"/>
                </a:lnTo>
                <a:lnTo>
                  <a:pt x="74933" y="23287"/>
                </a:lnTo>
                <a:close/>
              </a:path>
              <a:path w="619125" h="283845">
                <a:moveTo>
                  <a:pt x="85074" y="0"/>
                </a:moveTo>
                <a:lnTo>
                  <a:pt x="0" y="4509"/>
                </a:lnTo>
                <a:lnTo>
                  <a:pt x="54651" y="69863"/>
                </a:lnTo>
                <a:lnTo>
                  <a:pt x="64792" y="46575"/>
                </a:lnTo>
                <a:lnTo>
                  <a:pt x="53148" y="41504"/>
                </a:lnTo>
                <a:lnTo>
                  <a:pt x="63289" y="18216"/>
                </a:lnTo>
                <a:lnTo>
                  <a:pt x="77142" y="18216"/>
                </a:lnTo>
                <a:lnTo>
                  <a:pt x="85074" y="0"/>
                </a:lnTo>
                <a:close/>
              </a:path>
              <a:path w="619125" h="283845">
                <a:moveTo>
                  <a:pt x="63289" y="18216"/>
                </a:moveTo>
                <a:lnTo>
                  <a:pt x="53148" y="41504"/>
                </a:lnTo>
                <a:lnTo>
                  <a:pt x="64792" y="46575"/>
                </a:lnTo>
                <a:lnTo>
                  <a:pt x="74933" y="23287"/>
                </a:lnTo>
                <a:lnTo>
                  <a:pt x="63289" y="18216"/>
                </a:lnTo>
                <a:close/>
              </a:path>
              <a:path w="619125" h="283845">
                <a:moveTo>
                  <a:pt x="77142" y="18216"/>
                </a:moveTo>
                <a:lnTo>
                  <a:pt x="63289" y="18216"/>
                </a:lnTo>
                <a:lnTo>
                  <a:pt x="74933" y="23287"/>
                </a:lnTo>
                <a:lnTo>
                  <a:pt x="77142" y="18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510320" y="3748532"/>
            <a:ext cx="6447155" cy="2278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spc="-120" dirty="0">
                <a:latin typeface="Arial"/>
                <a:cs typeface="Arial"/>
              </a:rPr>
              <a:t>1</a:t>
            </a:r>
            <a:r>
              <a:rPr sz="2400" b="1" spc="-140" dirty="0">
                <a:latin typeface="Arial"/>
                <a:cs typeface="Arial"/>
              </a:rPr>
              <a:t> </a:t>
            </a:r>
            <a:r>
              <a:rPr sz="2400" b="1" spc="-160" dirty="0">
                <a:latin typeface="Arial"/>
                <a:cs typeface="Arial"/>
              </a:rPr>
              <a:t>number:</a:t>
            </a:r>
            <a:endParaRPr sz="2400" dirty="0">
              <a:latin typeface="Arial"/>
              <a:cs typeface="Arial"/>
            </a:endParaRPr>
          </a:p>
          <a:p>
            <a:pPr marL="38100" marR="30480">
              <a:lnSpc>
                <a:spcPct val="100800"/>
              </a:lnSpc>
            </a:pPr>
            <a:r>
              <a:rPr sz="2400" spc="-30" dirty="0">
                <a:latin typeface="Arial"/>
                <a:cs typeface="Arial"/>
              </a:rPr>
              <a:t>the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spc="-60" dirty="0">
                <a:latin typeface="Arial"/>
                <a:cs typeface="Arial"/>
              </a:rPr>
              <a:t>result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spc="-80" dirty="0">
                <a:latin typeface="Arial"/>
                <a:cs typeface="Arial"/>
              </a:rPr>
              <a:t>taking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spc="-190" dirty="0">
                <a:latin typeface="Arial"/>
                <a:cs typeface="Arial"/>
              </a:rPr>
              <a:t>a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dot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spc="-55" dirty="0">
                <a:latin typeface="Arial"/>
                <a:cs typeface="Arial"/>
              </a:rPr>
              <a:t>product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spc="-75" dirty="0">
                <a:latin typeface="Arial"/>
                <a:cs typeface="Arial"/>
              </a:rPr>
              <a:t>between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the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spc="15" dirty="0">
                <a:latin typeface="Arial"/>
                <a:cs typeface="Arial"/>
              </a:rPr>
              <a:t>filter  </a:t>
            </a:r>
            <a:r>
              <a:rPr sz="2400" spc="-114" dirty="0">
                <a:latin typeface="Arial"/>
                <a:cs typeface="Arial"/>
              </a:rPr>
              <a:t>and </a:t>
            </a:r>
            <a:r>
              <a:rPr sz="2400" spc="-190" dirty="0">
                <a:latin typeface="Arial"/>
                <a:cs typeface="Arial"/>
              </a:rPr>
              <a:t>a </a:t>
            </a:r>
            <a:r>
              <a:rPr sz="2400" spc="-105" dirty="0">
                <a:latin typeface="Arial"/>
                <a:cs typeface="Arial"/>
              </a:rPr>
              <a:t>small </a:t>
            </a:r>
            <a:r>
              <a:rPr sz="2400" spc="-140" dirty="0">
                <a:latin typeface="Arial"/>
                <a:cs typeface="Arial"/>
              </a:rPr>
              <a:t>3x5x5 </a:t>
            </a:r>
            <a:r>
              <a:rPr sz="2400" spc="-105" dirty="0">
                <a:latin typeface="Arial"/>
                <a:cs typeface="Arial"/>
              </a:rPr>
              <a:t>chunk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spc="-30" dirty="0">
                <a:latin typeface="Arial"/>
                <a:cs typeface="Arial"/>
              </a:rPr>
              <a:t>the</a:t>
            </a:r>
            <a:r>
              <a:rPr sz="2400" spc="-285" dirty="0">
                <a:latin typeface="Arial"/>
                <a:cs typeface="Arial"/>
              </a:rPr>
              <a:t> </a:t>
            </a:r>
            <a:r>
              <a:rPr sz="2400" spc="-130" dirty="0">
                <a:latin typeface="Arial"/>
                <a:cs typeface="Arial"/>
              </a:rPr>
              <a:t>image</a:t>
            </a:r>
            <a:endParaRPr sz="2400" dirty="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25"/>
              </a:spcBef>
            </a:pPr>
            <a:r>
              <a:rPr sz="2400" spc="-70" dirty="0">
                <a:latin typeface="Arial"/>
                <a:cs typeface="Arial"/>
              </a:rPr>
              <a:t>(i.e. </a:t>
            </a:r>
            <a:r>
              <a:rPr sz="2400" spc="30" dirty="0">
                <a:latin typeface="Arial"/>
                <a:cs typeface="Arial"/>
              </a:rPr>
              <a:t>3*5*5 </a:t>
            </a:r>
            <a:r>
              <a:rPr sz="2400" spc="-210" dirty="0">
                <a:latin typeface="Arial"/>
                <a:cs typeface="Arial"/>
              </a:rPr>
              <a:t>= </a:t>
            </a:r>
            <a:r>
              <a:rPr sz="2400" spc="-90" dirty="0">
                <a:latin typeface="Arial"/>
                <a:cs typeface="Arial"/>
              </a:rPr>
              <a:t>75-dimensional </a:t>
            </a:r>
            <a:r>
              <a:rPr sz="2400" spc="-5" dirty="0">
                <a:latin typeface="Arial"/>
                <a:cs typeface="Arial"/>
              </a:rPr>
              <a:t>dot </a:t>
            </a:r>
            <a:r>
              <a:rPr sz="2400" spc="-55" dirty="0">
                <a:latin typeface="Arial"/>
                <a:cs typeface="Arial"/>
              </a:rPr>
              <a:t>product</a:t>
            </a:r>
            <a:r>
              <a:rPr sz="2400" spc="-385" dirty="0">
                <a:latin typeface="Arial"/>
                <a:cs typeface="Arial"/>
              </a:rPr>
              <a:t> </a:t>
            </a:r>
            <a:r>
              <a:rPr sz="2400" spc="-210" dirty="0">
                <a:latin typeface="Arial"/>
                <a:cs typeface="Arial"/>
              </a:rPr>
              <a:t>+ </a:t>
            </a:r>
            <a:r>
              <a:rPr sz="2400" spc="-120" dirty="0">
                <a:latin typeface="Arial"/>
                <a:cs typeface="Arial"/>
              </a:rPr>
              <a:t>bias)</a:t>
            </a:r>
            <a:endParaRPr sz="2400" dirty="0">
              <a:latin typeface="Arial"/>
              <a:cs typeface="Arial"/>
            </a:endParaRPr>
          </a:p>
          <a:p>
            <a:pPr marL="60325">
              <a:lnSpc>
                <a:spcPct val="100000"/>
              </a:lnSpc>
              <a:spcBef>
                <a:spcPts val="1820"/>
              </a:spcBef>
            </a:pPr>
            <a:r>
              <a:rPr sz="3600" spc="-430" dirty="0">
                <a:latin typeface="Arial Unicode MS"/>
                <a:cs typeface="Arial Unicode MS"/>
              </a:rPr>
              <a:t>𝑤</a:t>
            </a:r>
            <a:r>
              <a:rPr sz="3900" spc="-644" baseline="27777" dirty="0">
                <a:latin typeface="Arial Unicode MS"/>
                <a:cs typeface="Arial Unicode MS"/>
              </a:rPr>
              <a:t>!</a:t>
            </a:r>
            <a:r>
              <a:rPr sz="3600" spc="-430" dirty="0">
                <a:latin typeface="Arial Unicode MS"/>
                <a:cs typeface="Arial Unicode MS"/>
              </a:rPr>
              <a:t>𝑥 </a:t>
            </a:r>
            <a:r>
              <a:rPr sz="3600" spc="585" dirty="0">
                <a:latin typeface="Arial Unicode MS"/>
                <a:cs typeface="Arial Unicode MS"/>
              </a:rPr>
              <a:t>+</a:t>
            </a:r>
            <a:r>
              <a:rPr sz="3600" spc="-445" dirty="0">
                <a:latin typeface="Arial Unicode MS"/>
                <a:cs typeface="Arial Unicode MS"/>
              </a:rPr>
              <a:t> </a:t>
            </a:r>
            <a:r>
              <a:rPr sz="3600" spc="-1660" dirty="0">
                <a:latin typeface="Arial Unicode MS"/>
                <a:cs typeface="Arial Unicode MS"/>
              </a:rPr>
              <a:t>𝑏</a:t>
            </a:r>
            <a:endParaRPr sz="3600" dirty="0">
              <a:latin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4043405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05273"/>
            <a:ext cx="368617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65" dirty="0"/>
              <a:t>2D </a:t>
            </a:r>
            <a:r>
              <a:rPr spc="-165" dirty="0"/>
              <a:t>Convolution</a:t>
            </a:r>
            <a:endParaRPr spc="-295" dirty="0"/>
          </a:p>
        </p:txBody>
      </p:sp>
      <p:pic>
        <p:nvPicPr>
          <p:cNvPr id="27" name="Picture 26" descr="Text&#10;&#10;Description automatically generated with medium confidence">
            <a:extLst>
              <a:ext uri="{FF2B5EF4-FFF2-40B4-BE49-F238E27FC236}">
                <a16:creationId xmlns:a16="http://schemas.microsoft.com/office/drawing/2014/main" id="{359DE175-5D09-FA46-8BF9-40E94D70F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2032000"/>
            <a:ext cx="92583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41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05273"/>
            <a:ext cx="368617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65" dirty="0"/>
              <a:t>2D </a:t>
            </a:r>
            <a:r>
              <a:rPr spc="-165" dirty="0"/>
              <a:t>Convolution</a:t>
            </a:r>
            <a:endParaRPr spc="-295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EBA46F0-54CB-4B4B-B5BC-3C9603C61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1238623"/>
            <a:ext cx="107188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77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0419DD53-F3E5-E740-BB11-A84051011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825500"/>
            <a:ext cx="11290300" cy="612140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05273"/>
            <a:ext cx="368617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65" dirty="0"/>
              <a:t>2D </a:t>
            </a:r>
            <a:r>
              <a:rPr spc="-165" dirty="0"/>
              <a:t>Convolution</a:t>
            </a:r>
            <a:endParaRPr spc="-295" dirty="0"/>
          </a:p>
        </p:txBody>
      </p:sp>
    </p:spTree>
    <p:extLst>
      <p:ext uri="{BB962C8B-B14F-4D97-AF65-F5344CB8AC3E}">
        <p14:creationId xmlns:p14="http://schemas.microsoft.com/office/powerpoint/2010/main" val="3199155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550C3F40-07B4-2641-A356-E80A3D06D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749300"/>
            <a:ext cx="11569700" cy="610870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05273"/>
            <a:ext cx="368617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65" dirty="0"/>
              <a:t>2D </a:t>
            </a:r>
            <a:r>
              <a:rPr spc="-165" dirty="0"/>
              <a:t>Convolution</a:t>
            </a:r>
            <a:endParaRPr spc="-295" dirty="0"/>
          </a:p>
        </p:txBody>
      </p:sp>
    </p:spTree>
    <p:extLst>
      <p:ext uri="{BB962C8B-B14F-4D97-AF65-F5344CB8AC3E}">
        <p14:creationId xmlns:p14="http://schemas.microsoft.com/office/powerpoint/2010/main" val="4266872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4EB0B915-E8D6-4D49-B336-9BA8BD5D9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" y="863600"/>
            <a:ext cx="11417300" cy="599440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05273"/>
            <a:ext cx="368617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65" dirty="0"/>
              <a:t>2D </a:t>
            </a:r>
            <a:r>
              <a:rPr spc="-165" dirty="0"/>
              <a:t>Convolution</a:t>
            </a:r>
            <a:endParaRPr spc="-295" dirty="0"/>
          </a:p>
        </p:txBody>
      </p:sp>
    </p:spTree>
    <p:extLst>
      <p:ext uri="{BB962C8B-B14F-4D97-AF65-F5344CB8AC3E}">
        <p14:creationId xmlns:p14="http://schemas.microsoft.com/office/powerpoint/2010/main" val="2417920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last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FAEFD-9D02-544D-BCC8-219191577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Neural Network Training Pipeline</a:t>
            </a:r>
          </a:p>
          <a:p>
            <a:pPr lvl="1"/>
            <a:r>
              <a:rPr lang="en-US" dirty="0"/>
              <a:t>Data preprocessing</a:t>
            </a:r>
          </a:p>
          <a:p>
            <a:pPr lvl="1"/>
            <a:r>
              <a:rPr lang="en-US" dirty="0"/>
              <a:t>Regularization for Neural Networks</a:t>
            </a:r>
          </a:p>
          <a:p>
            <a:pPr lvl="1"/>
            <a:r>
              <a:rPr lang="en-US" dirty="0"/>
              <a:t>Learning Rate Schedules</a:t>
            </a:r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000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36861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Convolution</a:t>
            </a:r>
            <a:r>
              <a:rPr spc="-260" dirty="0"/>
              <a:t> </a:t>
            </a:r>
            <a:r>
              <a:rPr spc="-295" dirty="0"/>
              <a:t>Layer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45777" y="5050028"/>
            <a:ext cx="333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5" dirty="0">
                <a:latin typeface="Arial"/>
                <a:cs typeface="Arial"/>
              </a:rPr>
              <a:t>32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3436" y="5574283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0" dirty="0">
                <a:latin typeface="Arial"/>
                <a:cs typeface="Arial"/>
              </a:rPr>
              <a:t>3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10540" y="1208532"/>
            <a:ext cx="3612515" cy="1567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75" dirty="0">
                <a:solidFill>
                  <a:srgbClr val="C00000"/>
                </a:solidFill>
                <a:latin typeface="Arial"/>
                <a:cs typeface="Arial"/>
              </a:rPr>
              <a:t>3x32x32</a:t>
            </a:r>
            <a:r>
              <a:rPr sz="3200" spc="-170" dirty="0">
                <a:solidFill>
                  <a:srgbClr val="C00000"/>
                </a:solidFill>
                <a:latin typeface="Arial"/>
                <a:cs typeface="Arial"/>
              </a:rPr>
              <a:t> image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850">
              <a:latin typeface="Arial"/>
              <a:cs typeface="Arial"/>
            </a:endParaRPr>
          </a:p>
          <a:p>
            <a:pPr marL="1748789">
              <a:lnSpc>
                <a:spcPct val="100000"/>
              </a:lnSpc>
            </a:pPr>
            <a:r>
              <a:rPr sz="3200" spc="-185" dirty="0">
                <a:solidFill>
                  <a:srgbClr val="4472C4"/>
                </a:solidFill>
                <a:latin typeface="Arial"/>
                <a:cs typeface="Arial"/>
              </a:rPr>
              <a:t>3x5x5</a:t>
            </a:r>
            <a:r>
              <a:rPr sz="3200" spc="-225" dirty="0">
                <a:solidFill>
                  <a:srgbClr val="4472C4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4472C4"/>
                </a:solidFill>
                <a:latin typeface="Arial"/>
                <a:cs typeface="Arial"/>
              </a:rPr>
              <a:t>filter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83964" y="3084818"/>
            <a:ext cx="175895" cy="884555"/>
          </a:xfrm>
          <a:custGeom>
            <a:avLst/>
            <a:gdLst/>
            <a:ahLst/>
            <a:cxnLst/>
            <a:rect l="l" t="t" r="r" b="b"/>
            <a:pathLst>
              <a:path w="175894" h="884554">
                <a:moveTo>
                  <a:pt x="0" y="0"/>
                </a:moveTo>
                <a:lnTo>
                  <a:pt x="175423" y="0"/>
                </a:lnTo>
                <a:lnTo>
                  <a:pt x="175423" y="884040"/>
                </a:lnTo>
                <a:lnTo>
                  <a:pt x="0" y="884040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59388" y="2883941"/>
            <a:ext cx="201295" cy="1085215"/>
          </a:xfrm>
          <a:custGeom>
            <a:avLst/>
            <a:gdLst/>
            <a:ahLst/>
            <a:cxnLst/>
            <a:rect l="l" t="t" r="r" b="b"/>
            <a:pathLst>
              <a:path w="201294" h="1085214">
                <a:moveTo>
                  <a:pt x="200877" y="0"/>
                </a:moveTo>
                <a:lnTo>
                  <a:pt x="0" y="200877"/>
                </a:lnTo>
                <a:lnTo>
                  <a:pt x="0" y="1084917"/>
                </a:lnTo>
                <a:lnTo>
                  <a:pt x="200877" y="884040"/>
                </a:lnTo>
                <a:lnTo>
                  <a:pt x="200877" y="0"/>
                </a:lnTo>
                <a:close/>
              </a:path>
            </a:pathLst>
          </a:custGeom>
          <a:solidFill>
            <a:srgbClr val="A2AF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83964" y="2883941"/>
            <a:ext cx="376555" cy="201295"/>
          </a:xfrm>
          <a:custGeom>
            <a:avLst/>
            <a:gdLst/>
            <a:ahLst/>
            <a:cxnLst/>
            <a:rect l="l" t="t" r="r" b="b"/>
            <a:pathLst>
              <a:path w="376555" h="201294">
                <a:moveTo>
                  <a:pt x="376300" y="0"/>
                </a:moveTo>
                <a:lnTo>
                  <a:pt x="200877" y="0"/>
                </a:lnTo>
                <a:lnTo>
                  <a:pt x="0" y="200877"/>
                </a:lnTo>
                <a:lnTo>
                  <a:pt x="175423" y="200877"/>
                </a:lnTo>
                <a:lnTo>
                  <a:pt x="376300" y="0"/>
                </a:lnTo>
                <a:close/>
              </a:path>
            </a:pathLst>
          </a:custGeom>
          <a:solidFill>
            <a:srgbClr val="D4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83964" y="2883941"/>
            <a:ext cx="376555" cy="1085215"/>
          </a:xfrm>
          <a:custGeom>
            <a:avLst/>
            <a:gdLst/>
            <a:ahLst/>
            <a:cxnLst/>
            <a:rect l="l" t="t" r="r" b="b"/>
            <a:pathLst>
              <a:path w="376555" h="1085214">
                <a:moveTo>
                  <a:pt x="0" y="200876"/>
                </a:moveTo>
                <a:lnTo>
                  <a:pt x="200877" y="0"/>
                </a:lnTo>
                <a:lnTo>
                  <a:pt x="376302" y="0"/>
                </a:lnTo>
                <a:lnTo>
                  <a:pt x="376302" y="884040"/>
                </a:lnTo>
                <a:lnTo>
                  <a:pt x="175424" y="1084917"/>
                </a:lnTo>
                <a:lnTo>
                  <a:pt x="0" y="1084917"/>
                </a:lnTo>
                <a:lnTo>
                  <a:pt x="0" y="200876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83964" y="2883941"/>
            <a:ext cx="376555" cy="201295"/>
          </a:xfrm>
          <a:custGeom>
            <a:avLst/>
            <a:gdLst/>
            <a:ahLst/>
            <a:cxnLst/>
            <a:rect l="l" t="t" r="r" b="b"/>
            <a:pathLst>
              <a:path w="376555" h="201294">
                <a:moveTo>
                  <a:pt x="0" y="200876"/>
                </a:moveTo>
                <a:lnTo>
                  <a:pt x="175424" y="200876"/>
                </a:lnTo>
                <a:lnTo>
                  <a:pt x="376302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59389" y="3084818"/>
            <a:ext cx="0" cy="884555"/>
          </a:xfrm>
          <a:custGeom>
            <a:avLst/>
            <a:gdLst/>
            <a:ahLst/>
            <a:cxnLst/>
            <a:rect l="l" t="t" r="r" b="b"/>
            <a:pathLst>
              <a:path h="884554">
                <a:moveTo>
                  <a:pt x="0" y="0"/>
                </a:moveTo>
                <a:lnTo>
                  <a:pt x="0" y="88404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11742" y="3238249"/>
            <a:ext cx="376555" cy="376555"/>
          </a:xfrm>
          <a:custGeom>
            <a:avLst/>
            <a:gdLst/>
            <a:ahLst/>
            <a:cxnLst/>
            <a:rect l="l" t="t" r="r" b="b"/>
            <a:pathLst>
              <a:path w="376554" h="376554">
                <a:moveTo>
                  <a:pt x="188151" y="0"/>
                </a:moveTo>
                <a:lnTo>
                  <a:pt x="138133" y="6720"/>
                </a:lnTo>
                <a:lnTo>
                  <a:pt x="93187" y="25688"/>
                </a:lnTo>
                <a:lnTo>
                  <a:pt x="55108" y="55107"/>
                </a:lnTo>
                <a:lnTo>
                  <a:pt x="25688" y="93187"/>
                </a:lnTo>
                <a:lnTo>
                  <a:pt x="6720" y="138132"/>
                </a:lnTo>
                <a:lnTo>
                  <a:pt x="0" y="188150"/>
                </a:lnTo>
                <a:lnTo>
                  <a:pt x="6720" y="238168"/>
                </a:lnTo>
                <a:lnTo>
                  <a:pt x="25688" y="283114"/>
                </a:lnTo>
                <a:lnTo>
                  <a:pt x="55108" y="321194"/>
                </a:lnTo>
                <a:lnTo>
                  <a:pt x="93187" y="350614"/>
                </a:lnTo>
                <a:lnTo>
                  <a:pt x="138133" y="369581"/>
                </a:lnTo>
                <a:lnTo>
                  <a:pt x="188151" y="376302"/>
                </a:lnTo>
                <a:lnTo>
                  <a:pt x="238169" y="369581"/>
                </a:lnTo>
                <a:lnTo>
                  <a:pt x="283114" y="350614"/>
                </a:lnTo>
                <a:lnTo>
                  <a:pt x="321194" y="321194"/>
                </a:lnTo>
                <a:lnTo>
                  <a:pt x="350614" y="283114"/>
                </a:lnTo>
                <a:lnTo>
                  <a:pt x="369581" y="238168"/>
                </a:lnTo>
                <a:lnTo>
                  <a:pt x="376302" y="188150"/>
                </a:lnTo>
                <a:lnTo>
                  <a:pt x="369581" y="138132"/>
                </a:lnTo>
                <a:lnTo>
                  <a:pt x="350614" y="93187"/>
                </a:lnTo>
                <a:lnTo>
                  <a:pt x="321194" y="55107"/>
                </a:lnTo>
                <a:lnTo>
                  <a:pt x="283114" y="25688"/>
                </a:lnTo>
                <a:lnTo>
                  <a:pt x="238169" y="6720"/>
                </a:lnTo>
                <a:lnTo>
                  <a:pt x="188151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11742" y="3238249"/>
            <a:ext cx="376555" cy="376555"/>
          </a:xfrm>
          <a:custGeom>
            <a:avLst/>
            <a:gdLst/>
            <a:ahLst/>
            <a:cxnLst/>
            <a:rect l="l" t="t" r="r" b="b"/>
            <a:pathLst>
              <a:path w="376554" h="376554">
                <a:moveTo>
                  <a:pt x="0" y="188151"/>
                </a:moveTo>
                <a:lnTo>
                  <a:pt x="6720" y="138133"/>
                </a:lnTo>
                <a:lnTo>
                  <a:pt x="25688" y="93187"/>
                </a:lnTo>
                <a:lnTo>
                  <a:pt x="55108" y="55108"/>
                </a:lnTo>
                <a:lnTo>
                  <a:pt x="93187" y="25688"/>
                </a:lnTo>
                <a:lnTo>
                  <a:pt x="138133" y="6720"/>
                </a:lnTo>
                <a:lnTo>
                  <a:pt x="188151" y="0"/>
                </a:lnTo>
                <a:lnTo>
                  <a:pt x="238168" y="6720"/>
                </a:lnTo>
                <a:lnTo>
                  <a:pt x="283114" y="25688"/>
                </a:lnTo>
                <a:lnTo>
                  <a:pt x="321193" y="55108"/>
                </a:lnTo>
                <a:lnTo>
                  <a:pt x="350613" y="93187"/>
                </a:lnTo>
                <a:lnTo>
                  <a:pt x="369581" y="138133"/>
                </a:lnTo>
                <a:lnTo>
                  <a:pt x="376302" y="188151"/>
                </a:lnTo>
                <a:lnTo>
                  <a:pt x="369581" y="238168"/>
                </a:lnTo>
                <a:lnTo>
                  <a:pt x="350613" y="283114"/>
                </a:lnTo>
                <a:lnTo>
                  <a:pt x="321193" y="321193"/>
                </a:lnTo>
                <a:lnTo>
                  <a:pt x="283114" y="350613"/>
                </a:lnTo>
                <a:lnTo>
                  <a:pt x="238168" y="369581"/>
                </a:lnTo>
                <a:lnTo>
                  <a:pt x="188151" y="376302"/>
                </a:lnTo>
                <a:lnTo>
                  <a:pt x="138133" y="369581"/>
                </a:lnTo>
                <a:lnTo>
                  <a:pt x="93187" y="350613"/>
                </a:lnTo>
                <a:lnTo>
                  <a:pt x="55108" y="321193"/>
                </a:lnTo>
                <a:lnTo>
                  <a:pt x="25688" y="283114"/>
                </a:lnTo>
                <a:lnTo>
                  <a:pt x="6720" y="238168"/>
                </a:lnTo>
                <a:lnTo>
                  <a:pt x="0" y="188151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352253" y="3110082"/>
            <a:ext cx="1959610" cy="316865"/>
          </a:xfrm>
          <a:custGeom>
            <a:avLst/>
            <a:gdLst/>
            <a:ahLst/>
            <a:cxnLst/>
            <a:rect l="l" t="t" r="r" b="b"/>
            <a:pathLst>
              <a:path w="1959610" h="316864">
                <a:moveTo>
                  <a:pt x="0" y="0"/>
                </a:moveTo>
                <a:lnTo>
                  <a:pt x="1959490" y="316318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33806" y="2910935"/>
            <a:ext cx="1778000" cy="515620"/>
          </a:xfrm>
          <a:custGeom>
            <a:avLst/>
            <a:gdLst/>
            <a:ahLst/>
            <a:cxnLst/>
            <a:rect l="l" t="t" r="r" b="b"/>
            <a:pathLst>
              <a:path w="1778000" h="515620">
                <a:moveTo>
                  <a:pt x="0" y="0"/>
                </a:moveTo>
                <a:lnTo>
                  <a:pt x="1777937" y="515466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68596" y="3426400"/>
            <a:ext cx="1743710" cy="332740"/>
          </a:xfrm>
          <a:custGeom>
            <a:avLst/>
            <a:gdLst/>
            <a:ahLst/>
            <a:cxnLst/>
            <a:rect l="l" t="t" r="r" b="b"/>
            <a:pathLst>
              <a:path w="1743710" h="332739">
                <a:moveTo>
                  <a:pt x="0" y="332713"/>
                </a:moveTo>
                <a:lnTo>
                  <a:pt x="1743146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21561" y="2892126"/>
            <a:ext cx="284480" cy="2686050"/>
          </a:xfrm>
          <a:custGeom>
            <a:avLst/>
            <a:gdLst/>
            <a:ahLst/>
            <a:cxnLst/>
            <a:rect l="l" t="t" r="r" b="b"/>
            <a:pathLst>
              <a:path w="284480" h="2686050">
                <a:moveTo>
                  <a:pt x="0" y="0"/>
                </a:moveTo>
                <a:lnTo>
                  <a:pt x="284153" y="0"/>
                </a:lnTo>
                <a:lnTo>
                  <a:pt x="284153" y="2685530"/>
                </a:lnTo>
                <a:lnTo>
                  <a:pt x="0" y="2685530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05715" y="1901414"/>
            <a:ext cx="991235" cy="3676650"/>
          </a:xfrm>
          <a:custGeom>
            <a:avLst/>
            <a:gdLst/>
            <a:ahLst/>
            <a:cxnLst/>
            <a:rect l="l" t="t" r="r" b="b"/>
            <a:pathLst>
              <a:path w="991235" h="3676650">
                <a:moveTo>
                  <a:pt x="990714" y="0"/>
                </a:moveTo>
                <a:lnTo>
                  <a:pt x="0" y="990711"/>
                </a:lnTo>
                <a:lnTo>
                  <a:pt x="0" y="3676242"/>
                </a:lnTo>
                <a:lnTo>
                  <a:pt x="990714" y="2685530"/>
                </a:lnTo>
                <a:lnTo>
                  <a:pt x="990714" y="0"/>
                </a:lnTo>
                <a:close/>
              </a:path>
            </a:pathLst>
          </a:custGeom>
          <a:solidFill>
            <a:srgbClr val="C4A4A4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21561" y="1901414"/>
            <a:ext cx="1275080" cy="991235"/>
          </a:xfrm>
          <a:custGeom>
            <a:avLst/>
            <a:gdLst/>
            <a:ahLst/>
            <a:cxnLst/>
            <a:rect l="l" t="t" r="r" b="b"/>
            <a:pathLst>
              <a:path w="1275080" h="991235">
                <a:moveTo>
                  <a:pt x="1274867" y="0"/>
                </a:moveTo>
                <a:lnTo>
                  <a:pt x="990714" y="0"/>
                </a:lnTo>
                <a:lnTo>
                  <a:pt x="0" y="990711"/>
                </a:lnTo>
                <a:lnTo>
                  <a:pt x="284153" y="990711"/>
                </a:lnTo>
                <a:lnTo>
                  <a:pt x="1274867" y="0"/>
                </a:lnTo>
                <a:close/>
              </a:path>
            </a:pathLst>
          </a:custGeom>
          <a:solidFill>
            <a:srgbClr val="F6D6D6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21561" y="1901414"/>
            <a:ext cx="1275080" cy="3676650"/>
          </a:xfrm>
          <a:custGeom>
            <a:avLst/>
            <a:gdLst/>
            <a:ahLst/>
            <a:cxnLst/>
            <a:rect l="l" t="t" r="r" b="b"/>
            <a:pathLst>
              <a:path w="1275080" h="3676650">
                <a:moveTo>
                  <a:pt x="0" y="990711"/>
                </a:moveTo>
                <a:lnTo>
                  <a:pt x="990714" y="0"/>
                </a:lnTo>
                <a:lnTo>
                  <a:pt x="1274868" y="0"/>
                </a:lnTo>
                <a:lnTo>
                  <a:pt x="1274868" y="2685530"/>
                </a:lnTo>
                <a:lnTo>
                  <a:pt x="284153" y="3676242"/>
                </a:lnTo>
                <a:lnTo>
                  <a:pt x="0" y="3676242"/>
                </a:lnTo>
                <a:lnTo>
                  <a:pt x="0" y="990711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21561" y="1901414"/>
            <a:ext cx="1275080" cy="991235"/>
          </a:xfrm>
          <a:custGeom>
            <a:avLst/>
            <a:gdLst/>
            <a:ahLst/>
            <a:cxnLst/>
            <a:rect l="l" t="t" r="r" b="b"/>
            <a:pathLst>
              <a:path w="1275080" h="991235">
                <a:moveTo>
                  <a:pt x="0" y="990711"/>
                </a:moveTo>
                <a:lnTo>
                  <a:pt x="284153" y="990711"/>
                </a:lnTo>
                <a:lnTo>
                  <a:pt x="12748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05715" y="2892126"/>
            <a:ext cx="0" cy="2686050"/>
          </a:xfrm>
          <a:custGeom>
            <a:avLst/>
            <a:gdLst/>
            <a:ahLst/>
            <a:cxnLst/>
            <a:rect l="l" t="t" r="r" b="b"/>
            <a:pathLst>
              <a:path h="2686050">
                <a:moveTo>
                  <a:pt x="0" y="0"/>
                </a:moveTo>
                <a:lnTo>
                  <a:pt x="0" y="268553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826820" y="4035044"/>
            <a:ext cx="333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5" dirty="0">
                <a:latin typeface="Arial"/>
                <a:cs typeface="Arial"/>
              </a:rPr>
              <a:t>32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890606" y="3388301"/>
            <a:ext cx="4386580" cy="76200"/>
          </a:xfrm>
          <a:custGeom>
            <a:avLst/>
            <a:gdLst/>
            <a:ahLst/>
            <a:cxnLst/>
            <a:rect l="l" t="t" r="r" b="b"/>
            <a:pathLst>
              <a:path w="4386580" h="76200">
                <a:moveTo>
                  <a:pt x="4310035" y="0"/>
                </a:moveTo>
                <a:lnTo>
                  <a:pt x="4310035" y="76200"/>
                </a:lnTo>
                <a:lnTo>
                  <a:pt x="4360835" y="50800"/>
                </a:lnTo>
                <a:lnTo>
                  <a:pt x="4322732" y="50800"/>
                </a:lnTo>
                <a:lnTo>
                  <a:pt x="4322732" y="25400"/>
                </a:lnTo>
                <a:lnTo>
                  <a:pt x="4360835" y="25400"/>
                </a:lnTo>
                <a:lnTo>
                  <a:pt x="4310035" y="0"/>
                </a:lnTo>
                <a:close/>
              </a:path>
              <a:path w="4386580" h="76200">
                <a:moveTo>
                  <a:pt x="4310035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4310035" y="50800"/>
                </a:lnTo>
                <a:lnTo>
                  <a:pt x="4310035" y="25400"/>
                </a:lnTo>
                <a:close/>
              </a:path>
              <a:path w="4386580" h="76200">
                <a:moveTo>
                  <a:pt x="4360835" y="25400"/>
                </a:moveTo>
                <a:lnTo>
                  <a:pt x="4322732" y="25400"/>
                </a:lnTo>
                <a:lnTo>
                  <a:pt x="4322732" y="50800"/>
                </a:lnTo>
                <a:lnTo>
                  <a:pt x="4360835" y="50800"/>
                </a:lnTo>
                <a:lnTo>
                  <a:pt x="4386235" y="38100"/>
                </a:lnTo>
                <a:lnTo>
                  <a:pt x="4360835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695778" y="3669283"/>
            <a:ext cx="25603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10" dirty="0">
                <a:latin typeface="Arial"/>
                <a:cs typeface="Arial"/>
              </a:rPr>
              <a:t>convolve </a:t>
            </a:r>
            <a:r>
              <a:rPr sz="2400" spc="-90" dirty="0">
                <a:latin typeface="Arial"/>
                <a:cs typeface="Arial"/>
              </a:rPr>
              <a:t>(slide)</a:t>
            </a:r>
            <a:r>
              <a:rPr sz="2400" spc="-240" dirty="0">
                <a:latin typeface="Arial"/>
                <a:cs typeface="Arial"/>
              </a:rPr>
              <a:t> </a:t>
            </a:r>
            <a:r>
              <a:rPr sz="2400" spc="-85" dirty="0">
                <a:latin typeface="Arial"/>
                <a:cs typeface="Arial"/>
              </a:rPr>
              <a:t>over  </a:t>
            </a:r>
            <a:r>
              <a:rPr sz="2400" spc="-50" dirty="0">
                <a:latin typeface="Arial"/>
                <a:cs typeface="Arial"/>
              </a:rPr>
              <a:t>all </a:t>
            </a:r>
            <a:r>
              <a:rPr sz="2400" spc="-85" dirty="0">
                <a:latin typeface="Arial"/>
                <a:cs typeface="Arial"/>
              </a:rPr>
              <a:t>spatial</a:t>
            </a:r>
            <a:r>
              <a:rPr sz="2400" spc="-245" dirty="0">
                <a:latin typeface="Arial"/>
                <a:cs typeface="Arial"/>
              </a:rPr>
              <a:t> </a:t>
            </a:r>
            <a:r>
              <a:rPr sz="2400" spc="-85" dirty="0">
                <a:latin typeface="Arial"/>
                <a:cs typeface="Arial"/>
              </a:rPr>
              <a:t>locations</a:t>
            </a:r>
            <a:endParaRPr sz="24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430808" y="2740209"/>
            <a:ext cx="123189" cy="2524760"/>
          </a:xfrm>
          <a:custGeom>
            <a:avLst/>
            <a:gdLst/>
            <a:ahLst/>
            <a:cxnLst/>
            <a:rect l="l" t="t" r="r" b="b"/>
            <a:pathLst>
              <a:path w="123190" h="2524760">
                <a:moveTo>
                  <a:pt x="0" y="0"/>
                </a:moveTo>
                <a:lnTo>
                  <a:pt x="122936" y="0"/>
                </a:lnTo>
                <a:lnTo>
                  <a:pt x="122936" y="2524312"/>
                </a:lnTo>
                <a:lnTo>
                  <a:pt x="0" y="2524312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53745" y="1588279"/>
            <a:ext cx="1152525" cy="3676650"/>
          </a:xfrm>
          <a:custGeom>
            <a:avLst/>
            <a:gdLst/>
            <a:ahLst/>
            <a:cxnLst/>
            <a:rect l="l" t="t" r="r" b="b"/>
            <a:pathLst>
              <a:path w="1152525" h="3676650">
                <a:moveTo>
                  <a:pt x="1151931" y="0"/>
                </a:moveTo>
                <a:lnTo>
                  <a:pt x="0" y="1151929"/>
                </a:lnTo>
                <a:lnTo>
                  <a:pt x="0" y="3676242"/>
                </a:lnTo>
                <a:lnTo>
                  <a:pt x="1151931" y="2524312"/>
                </a:lnTo>
                <a:lnTo>
                  <a:pt x="1151931" y="0"/>
                </a:lnTo>
                <a:close/>
              </a:path>
            </a:pathLst>
          </a:custGeom>
          <a:solidFill>
            <a:srgbClr val="A2AF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430808" y="1588279"/>
            <a:ext cx="1275080" cy="1152525"/>
          </a:xfrm>
          <a:custGeom>
            <a:avLst/>
            <a:gdLst/>
            <a:ahLst/>
            <a:cxnLst/>
            <a:rect l="l" t="t" r="r" b="b"/>
            <a:pathLst>
              <a:path w="1275079" h="1152525">
                <a:moveTo>
                  <a:pt x="1274867" y="0"/>
                </a:moveTo>
                <a:lnTo>
                  <a:pt x="1151931" y="0"/>
                </a:lnTo>
                <a:lnTo>
                  <a:pt x="0" y="1151929"/>
                </a:lnTo>
                <a:lnTo>
                  <a:pt x="122936" y="1151929"/>
                </a:lnTo>
                <a:lnTo>
                  <a:pt x="1274867" y="0"/>
                </a:lnTo>
                <a:close/>
              </a:path>
            </a:pathLst>
          </a:custGeom>
          <a:solidFill>
            <a:srgbClr val="D4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430808" y="1588279"/>
            <a:ext cx="1275080" cy="3676650"/>
          </a:xfrm>
          <a:custGeom>
            <a:avLst/>
            <a:gdLst/>
            <a:ahLst/>
            <a:cxnLst/>
            <a:rect l="l" t="t" r="r" b="b"/>
            <a:pathLst>
              <a:path w="1275079" h="3676650">
                <a:moveTo>
                  <a:pt x="0" y="1151929"/>
                </a:moveTo>
                <a:lnTo>
                  <a:pt x="1151932" y="0"/>
                </a:lnTo>
                <a:lnTo>
                  <a:pt x="1274868" y="0"/>
                </a:lnTo>
                <a:lnTo>
                  <a:pt x="1274868" y="2524313"/>
                </a:lnTo>
                <a:lnTo>
                  <a:pt x="122935" y="3676242"/>
                </a:lnTo>
                <a:lnTo>
                  <a:pt x="0" y="3676242"/>
                </a:lnTo>
                <a:lnTo>
                  <a:pt x="0" y="1151929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430808" y="1588279"/>
            <a:ext cx="1275080" cy="1152525"/>
          </a:xfrm>
          <a:custGeom>
            <a:avLst/>
            <a:gdLst/>
            <a:ahLst/>
            <a:cxnLst/>
            <a:rect l="l" t="t" r="r" b="b"/>
            <a:pathLst>
              <a:path w="1275079" h="1152525">
                <a:moveTo>
                  <a:pt x="0" y="1151929"/>
                </a:moveTo>
                <a:lnTo>
                  <a:pt x="122935" y="1151929"/>
                </a:lnTo>
                <a:lnTo>
                  <a:pt x="12748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53744" y="2740208"/>
            <a:ext cx="0" cy="2524760"/>
          </a:xfrm>
          <a:custGeom>
            <a:avLst/>
            <a:gdLst/>
            <a:ahLst/>
            <a:cxnLst/>
            <a:rect l="l" t="t" r="r" b="b"/>
            <a:pathLst>
              <a:path h="2524760">
                <a:moveTo>
                  <a:pt x="0" y="0"/>
                </a:moveTo>
                <a:lnTo>
                  <a:pt x="0" y="2524313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8706345" y="486156"/>
            <a:ext cx="2477135" cy="9982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ts val="3829"/>
              </a:lnSpc>
              <a:spcBef>
                <a:spcPts val="100"/>
              </a:spcBef>
            </a:pPr>
            <a:r>
              <a:rPr sz="3200" spc="-175" dirty="0">
                <a:latin typeface="Arial"/>
                <a:cs typeface="Arial"/>
              </a:rPr>
              <a:t>1x28x28</a:t>
            </a:r>
            <a:endParaRPr sz="3200">
              <a:latin typeface="Arial"/>
              <a:cs typeface="Arial"/>
            </a:endParaRPr>
          </a:p>
          <a:p>
            <a:pPr algn="ctr">
              <a:lnSpc>
                <a:spcPts val="3829"/>
              </a:lnSpc>
            </a:pPr>
            <a:r>
              <a:rPr sz="3200" spc="-75" dirty="0">
                <a:latin typeface="Arial"/>
                <a:cs typeface="Arial"/>
              </a:rPr>
              <a:t>activation</a:t>
            </a:r>
            <a:r>
              <a:rPr sz="3200" spc="-240" dirty="0">
                <a:latin typeface="Arial"/>
                <a:cs typeface="Arial"/>
              </a:rPr>
              <a:t> </a:t>
            </a:r>
            <a:r>
              <a:rPr sz="3200" spc="-150" dirty="0">
                <a:latin typeface="Arial"/>
                <a:cs typeface="Arial"/>
              </a:rPr>
              <a:t>map</a:t>
            </a:r>
            <a:endParaRPr sz="32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386010" y="5287771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0" dirty="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275789" y="4681220"/>
            <a:ext cx="333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5" dirty="0">
                <a:latin typeface="Arial"/>
                <a:cs typeface="Arial"/>
              </a:rPr>
              <a:t>28</a:t>
            </a:r>
            <a:endParaRPr sz="24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814849" y="2800603"/>
            <a:ext cx="333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5" dirty="0">
                <a:latin typeface="Arial"/>
                <a:cs typeface="Arial"/>
              </a:rPr>
              <a:t>28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4470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36861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Convolution</a:t>
            </a:r>
            <a:r>
              <a:rPr spc="-260" dirty="0"/>
              <a:t> </a:t>
            </a:r>
            <a:r>
              <a:rPr spc="-295" dirty="0"/>
              <a:t>Layer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45777" y="5050028"/>
            <a:ext cx="333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5" dirty="0">
                <a:latin typeface="Arial"/>
                <a:cs typeface="Arial"/>
              </a:rPr>
              <a:t>32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3436" y="5574283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0" dirty="0">
                <a:latin typeface="Arial"/>
                <a:cs typeface="Arial"/>
              </a:rPr>
              <a:t>3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10540" y="1208532"/>
            <a:ext cx="25050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75" dirty="0">
                <a:solidFill>
                  <a:srgbClr val="C00000"/>
                </a:solidFill>
                <a:latin typeface="Arial"/>
                <a:cs typeface="Arial"/>
              </a:rPr>
              <a:t>3x32x32</a:t>
            </a:r>
            <a:r>
              <a:rPr sz="3200" spc="-2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spc="-170" dirty="0">
                <a:solidFill>
                  <a:srgbClr val="C00000"/>
                </a:solidFill>
                <a:latin typeface="Arial"/>
                <a:cs typeface="Arial"/>
              </a:rPr>
              <a:t>image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47259" y="2263140"/>
            <a:ext cx="187578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85" dirty="0">
                <a:solidFill>
                  <a:srgbClr val="70AD47"/>
                </a:solidFill>
                <a:latin typeface="Arial"/>
                <a:cs typeface="Arial"/>
              </a:rPr>
              <a:t>3x5x5</a:t>
            </a:r>
            <a:r>
              <a:rPr sz="3200" spc="-225" dirty="0">
                <a:solidFill>
                  <a:srgbClr val="70AD47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70AD47"/>
                </a:solidFill>
                <a:latin typeface="Arial"/>
                <a:cs typeface="Arial"/>
              </a:rPr>
              <a:t>filter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83964" y="3084818"/>
            <a:ext cx="175895" cy="884555"/>
          </a:xfrm>
          <a:custGeom>
            <a:avLst/>
            <a:gdLst/>
            <a:ahLst/>
            <a:cxnLst/>
            <a:rect l="l" t="t" r="r" b="b"/>
            <a:pathLst>
              <a:path w="175894" h="884554">
                <a:moveTo>
                  <a:pt x="0" y="0"/>
                </a:moveTo>
                <a:lnTo>
                  <a:pt x="175423" y="0"/>
                </a:lnTo>
                <a:lnTo>
                  <a:pt x="175423" y="884040"/>
                </a:lnTo>
                <a:lnTo>
                  <a:pt x="0" y="884040"/>
                </a:lnTo>
                <a:lnTo>
                  <a:pt x="0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59388" y="2883941"/>
            <a:ext cx="201295" cy="1085215"/>
          </a:xfrm>
          <a:custGeom>
            <a:avLst/>
            <a:gdLst/>
            <a:ahLst/>
            <a:cxnLst/>
            <a:rect l="l" t="t" r="r" b="b"/>
            <a:pathLst>
              <a:path w="201294" h="1085214">
                <a:moveTo>
                  <a:pt x="200877" y="0"/>
                </a:moveTo>
                <a:lnTo>
                  <a:pt x="0" y="200877"/>
                </a:lnTo>
                <a:lnTo>
                  <a:pt x="0" y="1084917"/>
                </a:lnTo>
                <a:lnTo>
                  <a:pt x="200877" y="884040"/>
                </a:lnTo>
                <a:lnTo>
                  <a:pt x="200877" y="0"/>
                </a:lnTo>
                <a:close/>
              </a:path>
            </a:pathLst>
          </a:custGeom>
          <a:solidFill>
            <a:srgbClr val="88A87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83964" y="2883941"/>
            <a:ext cx="376555" cy="201295"/>
          </a:xfrm>
          <a:custGeom>
            <a:avLst/>
            <a:gdLst/>
            <a:ahLst/>
            <a:cxnLst/>
            <a:rect l="l" t="t" r="r" b="b"/>
            <a:pathLst>
              <a:path w="376555" h="201294">
                <a:moveTo>
                  <a:pt x="376300" y="0"/>
                </a:moveTo>
                <a:lnTo>
                  <a:pt x="200877" y="0"/>
                </a:lnTo>
                <a:lnTo>
                  <a:pt x="0" y="200877"/>
                </a:lnTo>
                <a:lnTo>
                  <a:pt x="175423" y="200877"/>
                </a:lnTo>
                <a:lnTo>
                  <a:pt x="376300" y="0"/>
                </a:lnTo>
                <a:close/>
              </a:path>
            </a:pathLst>
          </a:custGeom>
          <a:solidFill>
            <a:srgbClr val="BADA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83964" y="2883941"/>
            <a:ext cx="376555" cy="1085215"/>
          </a:xfrm>
          <a:custGeom>
            <a:avLst/>
            <a:gdLst/>
            <a:ahLst/>
            <a:cxnLst/>
            <a:rect l="l" t="t" r="r" b="b"/>
            <a:pathLst>
              <a:path w="376555" h="1085214">
                <a:moveTo>
                  <a:pt x="0" y="200876"/>
                </a:moveTo>
                <a:lnTo>
                  <a:pt x="200877" y="0"/>
                </a:lnTo>
                <a:lnTo>
                  <a:pt x="376302" y="0"/>
                </a:lnTo>
                <a:lnTo>
                  <a:pt x="376302" y="884040"/>
                </a:lnTo>
                <a:lnTo>
                  <a:pt x="175424" y="1084917"/>
                </a:lnTo>
                <a:lnTo>
                  <a:pt x="0" y="1084917"/>
                </a:lnTo>
                <a:lnTo>
                  <a:pt x="0" y="200876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83964" y="2883941"/>
            <a:ext cx="376555" cy="201295"/>
          </a:xfrm>
          <a:custGeom>
            <a:avLst/>
            <a:gdLst/>
            <a:ahLst/>
            <a:cxnLst/>
            <a:rect l="l" t="t" r="r" b="b"/>
            <a:pathLst>
              <a:path w="376555" h="201294">
                <a:moveTo>
                  <a:pt x="0" y="200876"/>
                </a:moveTo>
                <a:lnTo>
                  <a:pt x="175424" y="200876"/>
                </a:lnTo>
                <a:lnTo>
                  <a:pt x="376302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59389" y="3084818"/>
            <a:ext cx="0" cy="884555"/>
          </a:xfrm>
          <a:custGeom>
            <a:avLst/>
            <a:gdLst/>
            <a:ahLst/>
            <a:cxnLst/>
            <a:rect l="l" t="t" r="r" b="b"/>
            <a:pathLst>
              <a:path h="884554">
                <a:moveTo>
                  <a:pt x="0" y="0"/>
                </a:moveTo>
                <a:lnTo>
                  <a:pt x="0" y="88404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11742" y="3238249"/>
            <a:ext cx="376555" cy="376555"/>
          </a:xfrm>
          <a:custGeom>
            <a:avLst/>
            <a:gdLst/>
            <a:ahLst/>
            <a:cxnLst/>
            <a:rect l="l" t="t" r="r" b="b"/>
            <a:pathLst>
              <a:path w="376554" h="376554">
                <a:moveTo>
                  <a:pt x="188151" y="0"/>
                </a:moveTo>
                <a:lnTo>
                  <a:pt x="138133" y="6720"/>
                </a:lnTo>
                <a:lnTo>
                  <a:pt x="93187" y="25688"/>
                </a:lnTo>
                <a:lnTo>
                  <a:pt x="55108" y="55107"/>
                </a:lnTo>
                <a:lnTo>
                  <a:pt x="25688" y="93187"/>
                </a:lnTo>
                <a:lnTo>
                  <a:pt x="6720" y="138132"/>
                </a:lnTo>
                <a:lnTo>
                  <a:pt x="0" y="188150"/>
                </a:lnTo>
                <a:lnTo>
                  <a:pt x="6720" y="238168"/>
                </a:lnTo>
                <a:lnTo>
                  <a:pt x="25688" y="283114"/>
                </a:lnTo>
                <a:lnTo>
                  <a:pt x="55108" y="321194"/>
                </a:lnTo>
                <a:lnTo>
                  <a:pt x="93187" y="350614"/>
                </a:lnTo>
                <a:lnTo>
                  <a:pt x="138133" y="369581"/>
                </a:lnTo>
                <a:lnTo>
                  <a:pt x="188151" y="376302"/>
                </a:lnTo>
                <a:lnTo>
                  <a:pt x="238169" y="369581"/>
                </a:lnTo>
                <a:lnTo>
                  <a:pt x="283114" y="350614"/>
                </a:lnTo>
                <a:lnTo>
                  <a:pt x="321194" y="321194"/>
                </a:lnTo>
                <a:lnTo>
                  <a:pt x="350614" y="283114"/>
                </a:lnTo>
                <a:lnTo>
                  <a:pt x="369581" y="238168"/>
                </a:lnTo>
                <a:lnTo>
                  <a:pt x="376302" y="188150"/>
                </a:lnTo>
                <a:lnTo>
                  <a:pt x="369581" y="138132"/>
                </a:lnTo>
                <a:lnTo>
                  <a:pt x="350614" y="93187"/>
                </a:lnTo>
                <a:lnTo>
                  <a:pt x="321194" y="55107"/>
                </a:lnTo>
                <a:lnTo>
                  <a:pt x="283114" y="25688"/>
                </a:lnTo>
                <a:lnTo>
                  <a:pt x="238169" y="6720"/>
                </a:lnTo>
                <a:lnTo>
                  <a:pt x="188151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11742" y="3238249"/>
            <a:ext cx="376555" cy="376555"/>
          </a:xfrm>
          <a:custGeom>
            <a:avLst/>
            <a:gdLst/>
            <a:ahLst/>
            <a:cxnLst/>
            <a:rect l="l" t="t" r="r" b="b"/>
            <a:pathLst>
              <a:path w="376554" h="376554">
                <a:moveTo>
                  <a:pt x="0" y="188151"/>
                </a:moveTo>
                <a:lnTo>
                  <a:pt x="6720" y="138133"/>
                </a:lnTo>
                <a:lnTo>
                  <a:pt x="25688" y="93187"/>
                </a:lnTo>
                <a:lnTo>
                  <a:pt x="55108" y="55108"/>
                </a:lnTo>
                <a:lnTo>
                  <a:pt x="93187" y="25688"/>
                </a:lnTo>
                <a:lnTo>
                  <a:pt x="138133" y="6720"/>
                </a:lnTo>
                <a:lnTo>
                  <a:pt x="188151" y="0"/>
                </a:lnTo>
                <a:lnTo>
                  <a:pt x="238168" y="6720"/>
                </a:lnTo>
                <a:lnTo>
                  <a:pt x="283114" y="25688"/>
                </a:lnTo>
                <a:lnTo>
                  <a:pt x="321193" y="55108"/>
                </a:lnTo>
                <a:lnTo>
                  <a:pt x="350613" y="93187"/>
                </a:lnTo>
                <a:lnTo>
                  <a:pt x="369581" y="138133"/>
                </a:lnTo>
                <a:lnTo>
                  <a:pt x="376302" y="188151"/>
                </a:lnTo>
                <a:lnTo>
                  <a:pt x="369581" y="238168"/>
                </a:lnTo>
                <a:lnTo>
                  <a:pt x="350613" y="283114"/>
                </a:lnTo>
                <a:lnTo>
                  <a:pt x="321193" y="321193"/>
                </a:lnTo>
                <a:lnTo>
                  <a:pt x="283114" y="350613"/>
                </a:lnTo>
                <a:lnTo>
                  <a:pt x="238168" y="369581"/>
                </a:lnTo>
                <a:lnTo>
                  <a:pt x="188151" y="376302"/>
                </a:lnTo>
                <a:lnTo>
                  <a:pt x="138133" y="369581"/>
                </a:lnTo>
                <a:lnTo>
                  <a:pt x="93187" y="350613"/>
                </a:lnTo>
                <a:lnTo>
                  <a:pt x="55108" y="321193"/>
                </a:lnTo>
                <a:lnTo>
                  <a:pt x="25688" y="283114"/>
                </a:lnTo>
                <a:lnTo>
                  <a:pt x="6720" y="238168"/>
                </a:lnTo>
                <a:lnTo>
                  <a:pt x="0" y="188151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52253" y="3110082"/>
            <a:ext cx="1959610" cy="316865"/>
          </a:xfrm>
          <a:custGeom>
            <a:avLst/>
            <a:gdLst/>
            <a:ahLst/>
            <a:cxnLst/>
            <a:rect l="l" t="t" r="r" b="b"/>
            <a:pathLst>
              <a:path w="1959610" h="316864">
                <a:moveTo>
                  <a:pt x="0" y="0"/>
                </a:moveTo>
                <a:lnTo>
                  <a:pt x="1959490" y="316318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33806" y="2910935"/>
            <a:ext cx="1778000" cy="515620"/>
          </a:xfrm>
          <a:custGeom>
            <a:avLst/>
            <a:gdLst/>
            <a:ahLst/>
            <a:cxnLst/>
            <a:rect l="l" t="t" r="r" b="b"/>
            <a:pathLst>
              <a:path w="1778000" h="515620">
                <a:moveTo>
                  <a:pt x="0" y="0"/>
                </a:moveTo>
                <a:lnTo>
                  <a:pt x="1777937" y="515466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68596" y="3426400"/>
            <a:ext cx="1743710" cy="332740"/>
          </a:xfrm>
          <a:custGeom>
            <a:avLst/>
            <a:gdLst/>
            <a:ahLst/>
            <a:cxnLst/>
            <a:rect l="l" t="t" r="r" b="b"/>
            <a:pathLst>
              <a:path w="1743710" h="332739">
                <a:moveTo>
                  <a:pt x="0" y="332713"/>
                </a:moveTo>
                <a:lnTo>
                  <a:pt x="1743146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21561" y="2892126"/>
            <a:ext cx="284480" cy="2686050"/>
          </a:xfrm>
          <a:custGeom>
            <a:avLst/>
            <a:gdLst/>
            <a:ahLst/>
            <a:cxnLst/>
            <a:rect l="l" t="t" r="r" b="b"/>
            <a:pathLst>
              <a:path w="284480" h="2686050">
                <a:moveTo>
                  <a:pt x="0" y="0"/>
                </a:moveTo>
                <a:lnTo>
                  <a:pt x="284153" y="0"/>
                </a:lnTo>
                <a:lnTo>
                  <a:pt x="284153" y="2685530"/>
                </a:lnTo>
                <a:lnTo>
                  <a:pt x="0" y="2685530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05715" y="1901414"/>
            <a:ext cx="991235" cy="3676650"/>
          </a:xfrm>
          <a:custGeom>
            <a:avLst/>
            <a:gdLst/>
            <a:ahLst/>
            <a:cxnLst/>
            <a:rect l="l" t="t" r="r" b="b"/>
            <a:pathLst>
              <a:path w="991235" h="3676650">
                <a:moveTo>
                  <a:pt x="990714" y="0"/>
                </a:moveTo>
                <a:lnTo>
                  <a:pt x="0" y="990711"/>
                </a:lnTo>
                <a:lnTo>
                  <a:pt x="0" y="3676242"/>
                </a:lnTo>
                <a:lnTo>
                  <a:pt x="990714" y="2685530"/>
                </a:lnTo>
                <a:lnTo>
                  <a:pt x="990714" y="0"/>
                </a:lnTo>
                <a:close/>
              </a:path>
            </a:pathLst>
          </a:custGeom>
          <a:solidFill>
            <a:srgbClr val="C4A4A4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21561" y="1901414"/>
            <a:ext cx="1275080" cy="991235"/>
          </a:xfrm>
          <a:custGeom>
            <a:avLst/>
            <a:gdLst/>
            <a:ahLst/>
            <a:cxnLst/>
            <a:rect l="l" t="t" r="r" b="b"/>
            <a:pathLst>
              <a:path w="1275080" h="991235">
                <a:moveTo>
                  <a:pt x="1274867" y="0"/>
                </a:moveTo>
                <a:lnTo>
                  <a:pt x="990714" y="0"/>
                </a:lnTo>
                <a:lnTo>
                  <a:pt x="0" y="990711"/>
                </a:lnTo>
                <a:lnTo>
                  <a:pt x="284153" y="990711"/>
                </a:lnTo>
                <a:lnTo>
                  <a:pt x="1274867" y="0"/>
                </a:lnTo>
                <a:close/>
              </a:path>
            </a:pathLst>
          </a:custGeom>
          <a:solidFill>
            <a:srgbClr val="F6D6D6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21561" y="1901414"/>
            <a:ext cx="1275080" cy="3676650"/>
          </a:xfrm>
          <a:custGeom>
            <a:avLst/>
            <a:gdLst/>
            <a:ahLst/>
            <a:cxnLst/>
            <a:rect l="l" t="t" r="r" b="b"/>
            <a:pathLst>
              <a:path w="1275080" h="3676650">
                <a:moveTo>
                  <a:pt x="0" y="990711"/>
                </a:moveTo>
                <a:lnTo>
                  <a:pt x="990714" y="0"/>
                </a:lnTo>
                <a:lnTo>
                  <a:pt x="1274868" y="0"/>
                </a:lnTo>
                <a:lnTo>
                  <a:pt x="1274868" y="2685530"/>
                </a:lnTo>
                <a:lnTo>
                  <a:pt x="284153" y="3676242"/>
                </a:lnTo>
                <a:lnTo>
                  <a:pt x="0" y="3676242"/>
                </a:lnTo>
                <a:lnTo>
                  <a:pt x="0" y="990711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21561" y="1901414"/>
            <a:ext cx="1275080" cy="991235"/>
          </a:xfrm>
          <a:custGeom>
            <a:avLst/>
            <a:gdLst/>
            <a:ahLst/>
            <a:cxnLst/>
            <a:rect l="l" t="t" r="r" b="b"/>
            <a:pathLst>
              <a:path w="1275080" h="991235">
                <a:moveTo>
                  <a:pt x="0" y="990711"/>
                </a:moveTo>
                <a:lnTo>
                  <a:pt x="284153" y="990711"/>
                </a:lnTo>
                <a:lnTo>
                  <a:pt x="12748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05715" y="2892126"/>
            <a:ext cx="0" cy="2686050"/>
          </a:xfrm>
          <a:custGeom>
            <a:avLst/>
            <a:gdLst/>
            <a:ahLst/>
            <a:cxnLst/>
            <a:rect l="l" t="t" r="r" b="b"/>
            <a:pathLst>
              <a:path h="2686050">
                <a:moveTo>
                  <a:pt x="0" y="0"/>
                </a:moveTo>
                <a:lnTo>
                  <a:pt x="0" y="268553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826820" y="4035044"/>
            <a:ext cx="333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5" dirty="0">
                <a:latin typeface="Arial"/>
                <a:cs typeface="Arial"/>
              </a:rPr>
              <a:t>32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890606" y="3388301"/>
            <a:ext cx="4386580" cy="76200"/>
          </a:xfrm>
          <a:custGeom>
            <a:avLst/>
            <a:gdLst/>
            <a:ahLst/>
            <a:cxnLst/>
            <a:rect l="l" t="t" r="r" b="b"/>
            <a:pathLst>
              <a:path w="4386580" h="76200">
                <a:moveTo>
                  <a:pt x="4310035" y="0"/>
                </a:moveTo>
                <a:lnTo>
                  <a:pt x="4310035" y="76200"/>
                </a:lnTo>
                <a:lnTo>
                  <a:pt x="4360835" y="50800"/>
                </a:lnTo>
                <a:lnTo>
                  <a:pt x="4322732" y="50800"/>
                </a:lnTo>
                <a:lnTo>
                  <a:pt x="4322732" y="25400"/>
                </a:lnTo>
                <a:lnTo>
                  <a:pt x="4360835" y="25400"/>
                </a:lnTo>
                <a:lnTo>
                  <a:pt x="4310035" y="0"/>
                </a:lnTo>
                <a:close/>
              </a:path>
              <a:path w="4386580" h="76200">
                <a:moveTo>
                  <a:pt x="4310035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4310035" y="50800"/>
                </a:lnTo>
                <a:lnTo>
                  <a:pt x="4310035" y="25400"/>
                </a:lnTo>
                <a:close/>
              </a:path>
              <a:path w="4386580" h="76200">
                <a:moveTo>
                  <a:pt x="4360835" y="25400"/>
                </a:moveTo>
                <a:lnTo>
                  <a:pt x="4322732" y="25400"/>
                </a:lnTo>
                <a:lnTo>
                  <a:pt x="4322732" y="50800"/>
                </a:lnTo>
                <a:lnTo>
                  <a:pt x="4360835" y="50800"/>
                </a:lnTo>
                <a:lnTo>
                  <a:pt x="4386235" y="38100"/>
                </a:lnTo>
                <a:lnTo>
                  <a:pt x="4360835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695778" y="3669283"/>
            <a:ext cx="25603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10" dirty="0">
                <a:latin typeface="Arial"/>
                <a:cs typeface="Arial"/>
              </a:rPr>
              <a:t>convolve </a:t>
            </a:r>
            <a:r>
              <a:rPr sz="2400" spc="-90" dirty="0">
                <a:latin typeface="Arial"/>
                <a:cs typeface="Arial"/>
              </a:rPr>
              <a:t>(slide)</a:t>
            </a:r>
            <a:r>
              <a:rPr sz="2400" spc="-240" dirty="0">
                <a:latin typeface="Arial"/>
                <a:cs typeface="Arial"/>
              </a:rPr>
              <a:t> </a:t>
            </a:r>
            <a:r>
              <a:rPr sz="2400" spc="-85" dirty="0">
                <a:latin typeface="Arial"/>
                <a:cs typeface="Arial"/>
              </a:rPr>
              <a:t>over  </a:t>
            </a:r>
            <a:r>
              <a:rPr sz="2400" spc="-50" dirty="0">
                <a:latin typeface="Arial"/>
                <a:cs typeface="Arial"/>
              </a:rPr>
              <a:t>all </a:t>
            </a:r>
            <a:r>
              <a:rPr sz="2400" spc="-85" dirty="0">
                <a:latin typeface="Arial"/>
                <a:cs typeface="Arial"/>
              </a:rPr>
              <a:t>spatial</a:t>
            </a:r>
            <a:r>
              <a:rPr sz="2400" spc="-245" dirty="0">
                <a:latin typeface="Arial"/>
                <a:cs typeface="Arial"/>
              </a:rPr>
              <a:t> </a:t>
            </a:r>
            <a:r>
              <a:rPr sz="2400" spc="-85" dirty="0">
                <a:latin typeface="Arial"/>
                <a:cs typeface="Arial"/>
              </a:rPr>
              <a:t>locations</a:t>
            </a:r>
            <a:endParaRPr sz="24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430808" y="2740209"/>
            <a:ext cx="123189" cy="2524760"/>
          </a:xfrm>
          <a:custGeom>
            <a:avLst/>
            <a:gdLst/>
            <a:ahLst/>
            <a:cxnLst/>
            <a:rect l="l" t="t" r="r" b="b"/>
            <a:pathLst>
              <a:path w="123190" h="2524760">
                <a:moveTo>
                  <a:pt x="0" y="0"/>
                </a:moveTo>
                <a:lnTo>
                  <a:pt x="122936" y="0"/>
                </a:lnTo>
                <a:lnTo>
                  <a:pt x="122936" y="2524312"/>
                </a:lnTo>
                <a:lnTo>
                  <a:pt x="0" y="2524312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53745" y="1588279"/>
            <a:ext cx="1152525" cy="3676650"/>
          </a:xfrm>
          <a:custGeom>
            <a:avLst/>
            <a:gdLst/>
            <a:ahLst/>
            <a:cxnLst/>
            <a:rect l="l" t="t" r="r" b="b"/>
            <a:pathLst>
              <a:path w="1152525" h="3676650">
                <a:moveTo>
                  <a:pt x="1151931" y="0"/>
                </a:moveTo>
                <a:lnTo>
                  <a:pt x="0" y="1151929"/>
                </a:lnTo>
                <a:lnTo>
                  <a:pt x="0" y="3676242"/>
                </a:lnTo>
                <a:lnTo>
                  <a:pt x="1151931" y="2524312"/>
                </a:lnTo>
                <a:lnTo>
                  <a:pt x="1151931" y="0"/>
                </a:lnTo>
                <a:close/>
              </a:path>
            </a:pathLst>
          </a:custGeom>
          <a:solidFill>
            <a:srgbClr val="A2AF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430808" y="1588279"/>
            <a:ext cx="1275080" cy="1152525"/>
          </a:xfrm>
          <a:custGeom>
            <a:avLst/>
            <a:gdLst/>
            <a:ahLst/>
            <a:cxnLst/>
            <a:rect l="l" t="t" r="r" b="b"/>
            <a:pathLst>
              <a:path w="1275079" h="1152525">
                <a:moveTo>
                  <a:pt x="1274867" y="0"/>
                </a:moveTo>
                <a:lnTo>
                  <a:pt x="1151931" y="0"/>
                </a:lnTo>
                <a:lnTo>
                  <a:pt x="0" y="1151929"/>
                </a:lnTo>
                <a:lnTo>
                  <a:pt x="122936" y="1151929"/>
                </a:lnTo>
                <a:lnTo>
                  <a:pt x="1274867" y="0"/>
                </a:lnTo>
                <a:close/>
              </a:path>
            </a:pathLst>
          </a:custGeom>
          <a:solidFill>
            <a:srgbClr val="D4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430808" y="1588279"/>
            <a:ext cx="1275080" cy="3676650"/>
          </a:xfrm>
          <a:custGeom>
            <a:avLst/>
            <a:gdLst/>
            <a:ahLst/>
            <a:cxnLst/>
            <a:rect l="l" t="t" r="r" b="b"/>
            <a:pathLst>
              <a:path w="1275079" h="3676650">
                <a:moveTo>
                  <a:pt x="0" y="1151929"/>
                </a:moveTo>
                <a:lnTo>
                  <a:pt x="1151932" y="0"/>
                </a:lnTo>
                <a:lnTo>
                  <a:pt x="1274868" y="0"/>
                </a:lnTo>
                <a:lnTo>
                  <a:pt x="1274868" y="2524313"/>
                </a:lnTo>
                <a:lnTo>
                  <a:pt x="122935" y="3676242"/>
                </a:lnTo>
                <a:lnTo>
                  <a:pt x="0" y="3676242"/>
                </a:lnTo>
                <a:lnTo>
                  <a:pt x="0" y="1151929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430808" y="1588279"/>
            <a:ext cx="1275080" cy="1152525"/>
          </a:xfrm>
          <a:custGeom>
            <a:avLst/>
            <a:gdLst/>
            <a:ahLst/>
            <a:cxnLst/>
            <a:rect l="l" t="t" r="r" b="b"/>
            <a:pathLst>
              <a:path w="1275079" h="1152525">
                <a:moveTo>
                  <a:pt x="0" y="1151929"/>
                </a:moveTo>
                <a:lnTo>
                  <a:pt x="122935" y="1151929"/>
                </a:lnTo>
                <a:lnTo>
                  <a:pt x="12748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553744" y="2740208"/>
            <a:ext cx="0" cy="2524760"/>
          </a:xfrm>
          <a:custGeom>
            <a:avLst/>
            <a:gdLst/>
            <a:ahLst/>
            <a:cxnLst/>
            <a:rect l="l" t="t" r="r" b="b"/>
            <a:pathLst>
              <a:path h="2524760">
                <a:moveTo>
                  <a:pt x="0" y="0"/>
                </a:moveTo>
                <a:lnTo>
                  <a:pt x="0" y="2524313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8979217" y="492251"/>
            <a:ext cx="2477135" cy="995044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 indent="168910">
              <a:lnSpc>
                <a:spcPts val="3790"/>
              </a:lnSpc>
              <a:spcBef>
                <a:spcPts val="265"/>
              </a:spcBef>
            </a:pPr>
            <a:r>
              <a:rPr sz="3200" spc="10" dirty="0">
                <a:latin typeface="Arial"/>
                <a:cs typeface="Arial"/>
              </a:rPr>
              <a:t>two </a:t>
            </a:r>
            <a:r>
              <a:rPr sz="3200" spc="-175" dirty="0">
                <a:latin typeface="Arial"/>
                <a:cs typeface="Arial"/>
              </a:rPr>
              <a:t>1x28x28  </a:t>
            </a:r>
            <a:r>
              <a:rPr sz="3200" spc="-75" dirty="0">
                <a:latin typeface="Arial"/>
                <a:cs typeface="Arial"/>
              </a:rPr>
              <a:t>activation</a:t>
            </a:r>
            <a:r>
              <a:rPr sz="3200" spc="-245" dirty="0">
                <a:latin typeface="Arial"/>
                <a:cs typeface="Arial"/>
              </a:rPr>
              <a:t> </a:t>
            </a:r>
            <a:r>
              <a:rPr sz="3200" spc="-150" dirty="0">
                <a:latin typeface="Arial"/>
                <a:cs typeface="Arial"/>
              </a:rPr>
              <a:t>map</a:t>
            </a:r>
            <a:endParaRPr sz="32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934648" y="2740209"/>
            <a:ext cx="123189" cy="2524760"/>
          </a:xfrm>
          <a:custGeom>
            <a:avLst/>
            <a:gdLst/>
            <a:ahLst/>
            <a:cxnLst/>
            <a:rect l="l" t="t" r="r" b="b"/>
            <a:pathLst>
              <a:path w="123190" h="2524760">
                <a:moveTo>
                  <a:pt x="0" y="0"/>
                </a:moveTo>
                <a:lnTo>
                  <a:pt x="122935" y="0"/>
                </a:lnTo>
                <a:lnTo>
                  <a:pt x="122935" y="2524312"/>
                </a:lnTo>
                <a:lnTo>
                  <a:pt x="0" y="2524312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057584" y="1588279"/>
            <a:ext cx="1152525" cy="3676650"/>
          </a:xfrm>
          <a:custGeom>
            <a:avLst/>
            <a:gdLst/>
            <a:ahLst/>
            <a:cxnLst/>
            <a:rect l="l" t="t" r="r" b="b"/>
            <a:pathLst>
              <a:path w="1152525" h="3676650">
                <a:moveTo>
                  <a:pt x="1151931" y="0"/>
                </a:moveTo>
                <a:lnTo>
                  <a:pt x="0" y="1151929"/>
                </a:lnTo>
                <a:lnTo>
                  <a:pt x="0" y="3676242"/>
                </a:lnTo>
                <a:lnTo>
                  <a:pt x="1151931" y="2524312"/>
                </a:lnTo>
                <a:lnTo>
                  <a:pt x="1151931" y="0"/>
                </a:lnTo>
                <a:close/>
              </a:path>
            </a:pathLst>
          </a:custGeom>
          <a:solidFill>
            <a:srgbClr val="AEBC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934648" y="1588279"/>
            <a:ext cx="1275080" cy="1152525"/>
          </a:xfrm>
          <a:custGeom>
            <a:avLst/>
            <a:gdLst/>
            <a:ahLst/>
            <a:cxnLst/>
            <a:rect l="l" t="t" r="r" b="b"/>
            <a:pathLst>
              <a:path w="1275079" h="1152525">
                <a:moveTo>
                  <a:pt x="1274867" y="0"/>
                </a:moveTo>
                <a:lnTo>
                  <a:pt x="1151931" y="0"/>
                </a:lnTo>
                <a:lnTo>
                  <a:pt x="0" y="1151929"/>
                </a:lnTo>
                <a:lnTo>
                  <a:pt x="122935" y="1151929"/>
                </a:lnTo>
                <a:lnTo>
                  <a:pt x="1274867" y="0"/>
                </a:lnTo>
                <a:close/>
              </a:path>
            </a:pathLst>
          </a:custGeom>
          <a:solidFill>
            <a:srgbClr val="E0EE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934648" y="1588279"/>
            <a:ext cx="1275080" cy="3676650"/>
          </a:xfrm>
          <a:custGeom>
            <a:avLst/>
            <a:gdLst/>
            <a:ahLst/>
            <a:cxnLst/>
            <a:rect l="l" t="t" r="r" b="b"/>
            <a:pathLst>
              <a:path w="1275079" h="3676650">
                <a:moveTo>
                  <a:pt x="0" y="1151929"/>
                </a:moveTo>
                <a:lnTo>
                  <a:pt x="1151932" y="0"/>
                </a:lnTo>
                <a:lnTo>
                  <a:pt x="1274868" y="0"/>
                </a:lnTo>
                <a:lnTo>
                  <a:pt x="1274868" y="2524313"/>
                </a:lnTo>
                <a:lnTo>
                  <a:pt x="122935" y="3676242"/>
                </a:lnTo>
                <a:lnTo>
                  <a:pt x="0" y="3676242"/>
                </a:lnTo>
                <a:lnTo>
                  <a:pt x="0" y="1151929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934648" y="1588279"/>
            <a:ext cx="1275080" cy="1152525"/>
          </a:xfrm>
          <a:custGeom>
            <a:avLst/>
            <a:gdLst/>
            <a:ahLst/>
            <a:cxnLst/>
            <a:rect l="l" t="t" r="r" b="b"/>
            <a:pathLst>
              <a:path w="1275079" h="1152525">
                <a:moveTo>
                  <a:pt x="0" y="1151929"/>
                </a:moveTo>
                <a:lnTo>
                  <a:pt x="122935" y="1151929"/>
                </a:lnTo>
                <a:lnTo>
                  <a:pt x="12748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057584" y="2740208"/>
            <a:ext cx="0" cy="2524760"/>
          </a:xfrm>
          <a:custGeom>
            <a:avLst/>
            <a:gdLst/>
            <a:ahLst/>
            <a:cxnLst/>
            <a:rect l="l" t="t" r="r" b="b"/>
            <a:pathLst>
              <a:path h="2524760">
                <a:moveTo>
                  <a:pt x="0" y="0"/>
                </a:moveTo>
                <a:lnTo>
                  <a:pt x="0" y="2524313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9386010" y="5287771"/>
            <a:ext cx="683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6255" algn="l"/>
              </a:tabLst>
            </a:pPr>
            <a:r>
              <a:rPr sz="2400" spc="-120" dirty="0">
                <a:latin typeface="Arial"/>
                <a:cs typeface="Arial"/>
              </a:rPr>
              <a:t>1	1</a:t>
            </a:r>
            <a:endParaRPr sz="24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779628" y="4681220"/>
            <a:ext cx="333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5" dirty="0">
                <a:latin typeface="Arial"/>
                <a:cs typeface="Arial"/>
              </a:rPr>
              <a:t>28</a:t>
            </a:r>
            <a:endParaRPr sz="24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814849" y="2800603"/>
            <a:ext cx="837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6255" algn="l"/>
              </a:tabLst>
            </a:pPr>
            <a:r>
              <a:rPr sz="2400" dirty="0">
                <a:latin typeface="Arial"/>
                <a:cs typeface="Arial"/>
              </a:rPr>
              <a:t>	</a:t>
            </a:r>
            <a:r>
              <a:rPr sz="2400" spc="-125" dirty="0">
                <a:latin typeface="Arial"/>
                <a:cs typeface="Arial"/>
              </a:rPr>
              <a:t>28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367502" y="1114044"/>
            <a:ext cx="3981450" cy="99821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3820"/>
              </a:lnSpc>
              <a:spcBef>
                <a:spcPts val="240"/>
              </a:spcBef>
            </a:pPr>
            <a:r>
              <a:rPr sz="3200" spc="-170" dirty="0">
                <a:solidFill>
                  <a:srgbClr val="70AD47"/>
                </a:solidFill>
                <a:latin typeface="Arial"/>
                <a:cs typeface="Arial"/>
              </a:rPr>
              <a:t>Consider </a:t>
            </a:r>
            <a:r>
              <a:rPr sz="3200" spc="-105" dirty="0">
                <a:solidFill>
                  <a:srgbClr val="70AD47"/>
                </a:solidFill>
                <a:latin typeface="Arial"/>
                <a:cs typeface="Arial"/>
              </a:rPr>
              <a:t>repeating</a:t>
            </a:r>
            <a:r>
              <a:rPr sz="3200" spc="-210" dirty="0">
                <a:solidFill>
                  <a:srgbClr val="70AD47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70AD47"/>
                </a:solidFill>
                <a:latin typeface="Arial"/>
                <a:cs typeface="Arial"/>
              </a:rPr>
              <a:t>with  </a:t>
            </a:r>
            <a:r>
              <a:rPr sz="3200" spc="-250" dirty="0">
                <a:solidFill>
                  <a:srgbClr val="70AD47"/>
                </a:solidFill>
                <a:latin typeface="Arial"/>
                <a:cs typeface="Arial"/>
              </a:rPr>
              <a:t>a </a:t>
            </a:r>
            <a:r>
              <a:rPr sz="3200" spc="-185" dirty="0">
                <a:solidFill>
                  <a:srgbClr val="70AD47"/>
                </a:solidFill>
                <a:latin typeface="Arial"/>
                <a:cs typeface="Arial"/>
              </a:rPr>
              <a:t>second </a:t>
            </a:r>
            <a:r>
              <a:rPr sz="3200" spc="-135" dirty="0">
                <a:solidFill>
                  <a:srgbClr val="70AD47"/>
                </a:solidFill>
                <a:latin typeface="Arial"/>
                <a:cs typeface="Arial"/>
              </a:rPr>
              <a:t>(green)</a:t>
            </a:r>
            <a:r>
              <a:rPr sz="3200" spc="-75" dirty="0">
                <a:solidFill>
                  <a:srgbClr val="70AD47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70AD47"/>
                </a:solidFill>
                <a:latin typeface="Arial"/>
                <a:cs typeface="Arial"/>
              </a:rPr>
              <a:t>filter:</a:t>
            </a:r>
            <a:endParaRPr sz="3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8702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36861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Convolution</a:t>
            </a:r>
            <a:r>
              <a:rPr spc="-260" dirty="0"/>
              <a:t> </a:t>
            </a:r>
            <a:r>
              <a:rPr spc="-295" dirty="0"/>
              <a:t>Layer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10540" y="1208532"/>
            <a:ext cx="25050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75" dirty="0">
                <a:solidFill>
                  <a:srgbClr val="C00000"/>
                </a:solidFill>
                <a:latin typeface="Arial"/>
                <a:cs typeface="Arial"/>
              </a:rPr>
              <a:t>3x32x32</a:t>
            </a:r>
            <a:r>
              <a:rPr sz="3200" spc="-2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spc="-170" dirty="0">
                <a:solidFill>
                  <a:srgbClr val="C00000"/>
                </a:solidFill>
                <a:latin typeface="Arial"/>
                <a:cs typeface="Arial"/>
              </a:rPr>
              <a:t>image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21561" y="2892126"/>
            <a:ext cx="284480" cy="2686050"/>
          </a:xfrm>
          <a:custGeom>
            <a:avLst/>
            <a:gdLst/>
            <a:ahLst/>
            <a:cxnLst/>
            <a:rect l="l" t="t" r="r" b="b"/>
            <a:pathLst>
              <a:path w="284480" h="2686050">
                <a:moveTo>
                  <a:pt x="0" y="0"/>
                </a:moveTo>
                <a:lnTo>
                  <a:pt x="284153" y="0"/>
                </a:lnTo>
                <a:lnTo>
                  <a:pt x="284153" y="2685530"/>
                </a:lnTo>
                <a:lnTo>
                  <a:pt x="0" y="2685530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05715" y="1901414"/>
            <a:ext cx="991235" cy="3676650"/>
          </a:xfrm>
          <a:custGeom>
            <a:avLst/>
            <a:gdLst/>
            <a:ahLst/>
            <a:cxnLst/>
            <a:rect l="l" t="t" r="r" b="b"/>
            <a:pathLst>
              <a:path w="991235" h="3676650">
                <a:moveTo>
                  <a:pt x="990714" y="0"/>
                </a:moveTo>
                <a:lnTo>
                  <a:pt x="0" y="990711"/>
                </a:lnTo>
                <a:lnTo>
                  <a:pt x="0" y="3676242"/>
                </a:lnTo>
                <a:lnTo>
                  <a:pt x="990714" y="2685530"/>
                </a:lnTo>
                <a:lnTo>
                  <a:pt x="990714" y="0"/>
                </a:lnTo>
                <a:close/>
              </a:path>
            </a:pathLst>
          </a:custGeom>
          <a:solidFill>
            <a:srgbClr val="C4A4A4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21561" y="1901414"/>
            <a:ext cx="1275080" cy="991235"/>
          </a:xfrm>
          <a:custGeom>
            <a:avLst/>
            <a:gdLst/>
            <a:ahLst/>
            <a:cxnLst/>
            <a:rect l="l" t="t" r="r" b="b"/>
            <a:pathLst>
              <a:path w="1275080" h="991235">
                <a:moveTo>
                  <a:pt x="1274867" y="0"/>
                </a:moveTo>
                <a:lnTo>
                  <a:pt x="990714" y="0"/>
                </a:lnTo>
                <a:lnTo>
                  <a:pt x="0" y="990711"/>
                </a:lnTo>
                <a:lnTo>
                  <a:pt x="284153" y="990711"/>
                </a:lnTo>
                <a:lnTo>
                  <a:pt x="1274867" y="0"/>
                </a:lnTo>
                <a:close/>
              </a:path>
            </a:pathLst>
          </a:custGeom>
          <a:solidFill>
            <a:srgbClr val="F6D6D6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21561" y="1901414"/>
            <a:ext cx="1275080" cy="3676650"/>
          </a:xfrm>
          <a:custGeom>
            <a:avLst/>
            <a:gdLst/>
            <a:ahLst/>
            <a:cxnLst/>
            <a:rect l="l" t="t" r="r" b="b"/>
            <a:pathLst>
              <a:path w="1275080" h="3676650">
                <a:moveTo>
                  <a:pt x="0" y="990711"/>
                </a:moveTo>
                <a:lnTo>
                  <a:pt x="990714" y="0"/>
                </a:lnTo>
                <a:lnTo>
                  <a:pt x="1274868" y="0"/>
                </a:lnTo>
                <a:lnTo>
                  <a:pt x="1274868" y="2685530"/>
                </a:lnTo>
                <a:lnTo>
                  <a:pt x="284153" y="3676242"/>
                </a:lnTo>
                <a:lnTo>
                  <a:pt x="0" y="3676242"/>
                </a:lnTo>
                <a:lnTo>
                  <a:pt x="0" y="990711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21561" y="1901414"/>
            <a:ext cx="1275080" cy="991235"/>
          </a:xfrm>
          <a:custGeom>
            <a:avLst/>
            <a:gdLst/>
            <a:ahLst/>
            <a:cxnLst/>
            <a:rect l="l" t="t" r="r" b="b"/>
            <a:pathLst>
              <a:path w="1275080" h="991235">
                <a:moveTo>
                  <a:pt x="0" y="990711"/>
                </a:moveTo>
                <a:lnTo>
                  <a:pt x="284153" y="990711"/>
                </a:lnTo>
                <a:lnTo>
                  <a:pt x="12748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05715" y="2892126"/>
            <a:ext cx="0" cy="2686050"/>
          </a:xfrm>
          <a:custGeom>
            <a:avLst/>
            <a:gdLst/>
            <a:ahLst/>
            <a:cxnLst/>
            <a:rect l="l" t="t" r="r" b="b"/>
            <a:pathLst>
              <a:path h="2686050">
                <a:moveTo>
                  <a:pt x="0" y="0"/>
                </a:moveTo>
                <a:lnTo>
                  <a:pt x="0" y="268553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826820" y="4035044"/>
            <a:ext cx="333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5" dirty="0">
                <a:latin typeface="Arial"/>
                <a:cs typeface="Arial"/>
              </a:rPr>
              <a:t>32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290587" y="3388301"/>
            <a:ext cx="1656714" cy="76200"/>
          </a:xfrm>
          <a:custGeom>
            <a:avLst/>
            <a:gdLst/>
            <a:ahLst/>
            <a:cxnLst/>
            <a:rect l="l" t="t" r="r" b="b"/>
            <a:pathLst>
              <a:path w="1656714" h="76200">
                <a:moveTo>
                  <a:pt x="1580170" y="0"/>
                </a:moveTo>
                <a:lnTo>
                  <a:pt x="1580170" y="76200"/>
                </a:lnTo>
                <a:lnTo>
                  <a:pt x="1630970" y="50800"/>
                </a:lnTo>
                <a:lnTo>
                  <a:pt x="1592870" y="50800"/>
                </a:lnTo>
                <a:lnTo>
                  <a:pt x="1592870" y="25400"/>
                </a:lnTo>
                <a:lnTo>
                  <a:pt x="1630970" y="25400"/>
                </a:lnTo>
                <a:lnTo>
                  <a:pt x="1580170" y="0"/>
                </a:lnTo>
                <a:close/>
              </a:path>
              <a:path w="1656714" h="76200">
                <a:moveTo>
                  <a:pt x="158017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1580170" y="50800"/>
                </a:lnTo>
                <a:lnTo>
                  <a:pt x="1580170" y="25400"/>
                </a:lnTo>
                <a:close/>
              </a:path>
              <a:path w="1656714" h="76200">
                <a:moveTo>
                  <a:pt x="1630970" y="25400"/>
                </a:moveTo>
                <a:lnTo>
                  <a:pt x="1592870" y="25400"/>
                </a:lnTo>
                <a:lnTo>
                  <a:pt x="1592870" y="50800"/>
                </a:lnTo>
                <a:lnTo>
                  <a:pt x="1630970" y="50800"/>
                </a:lnTo>
                <a:lnTo>
                  <a:pt x="1656370" y="38100"/>
                </a:lnTo>
                <a:lnTo>
                  <a:pt x="163097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430808" y="2740209"/>
            <a:ext cx="123189" cy="2524760"/>
          </a:xfrm>
          <a:custGeom>
            <a:avLst/>
            <a:gdLst/>
            <a:ahLst/>
            <a:cxnLst/>
            <a:rect l="l" t="t" r="r" b="b"/>
            <a:pathLst>
              <a:path w="123190" h="2524760">
                <a:moveTo>
                  <a:pt x="0" y="0"/>
                </a:moveTo>
                <a:lnTo>
                  <a:pt x="122936" y="0"/>
                </a:lnTo>
                <a:lnTo>
                  <a:pt x="122936" y="2524312"/>
                </a:lnTo>
                <a:lnTo>
                  <a:pt x="0" y="2524312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553745" y="1588279"/>
            <a:ext cx="1152525" cy="3676650"/>
          </a:xfrm>
          <a:custGeom>
            <a:avLst/>
            <a:gdLst/>
            <a:ahLst/>
            <a:cxnLst/>
            <a:rect l="l" t="t" r="r" b="b"/>
            <a:pathLst>
              <a:path w="1152525" h="3676650">
                <a:moveTo>
                  <a:pt x="1151931" y="0"/>
                </a:moveTo>
                <a:lnTo>
                  <a:pt x="0" y="1151929"/>
                </a:lnTo>
                <a:lnTo>
                  <a:pt x="0" y="3676242"/>
                </a:lnTo>
                <a:lnTo>
                  <a:pt x="1151931" y="2524312"/>
                </a:lnTo>
                <a:lnTo>
                  <a:pt x="1151931" y="0"/>
                </a:lnTo>
                <a:close/>
              </a:path>
            </a:pathLst>
          </a:custGeom>
          <a:solidFill>
            <a:srgbClr val="A2AF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430808" y="1588279"/>
            <a:ext cx="1275080" cy="1152525"/>
          </a:xfrm>
          <a:custGeom>
            <a:avLst/>
            <a:gdLst/>
            <a:ahLst/>
            <a:cxnLst/>
            <a:rect l="l" t="t" r="r" b="b"/>
            <a:pathLst>
              <a:path w="1275079" h="1152525">
                <a:moveTo>
                  <a:pt x="1274867" y="0"/>
                </a:moveTo>
                <a:lnTo>
                  <a:pt x="1151931" y="0"/>
                </a:lnTo>
                <a:lnTo>
                  <a:pt x="0" y="1151929"/>
                </a:lnTo>
                <a:lnTo>
                  <a:pt x="122936" y="1151929"/>
                </a:lnTo>
                <a:lnTo>
                  <a:pt x="1274867" y="0"/>
                </a:lnTo>
                <a:close/>
              </a:path>
            </a:pathLst>
          </a:custGeom>
          <a:solidFill>
            <a:srgbClr val="D4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430808" y="1588279"/>
            <a:ext cx="1275080" cy="3676650"/>
          </a:xfrm>
          <a:custGeom>
            <a:avLst/>
            <a:gdLst/>
            <a:ahLst/>
            <a:cxnLst/>
            <a:rect l="l" t="t" r="r" b="b"/>
            <a:pathLst>
              <a:path w="1275079" h="3676650">
                <a:moveTo>
                  <a:pt x="0" y="1151929"/>
                </a:moveTo>
                <a:lnTo>
                  <a:pt x="1151932" y="0"/>
                </a:lnTo>
                <a:lnTo>
                  <a:pt x="1274868" y="0"/>
                </a:lnTo>
                <a:lnTo>
                  <a:pt x="1274868" y="2524313"/>
                </a:lnTo>
                <a:lnTo>
                  <a:pt x="122935" y="3676242"/>
                </a:lnTo>
                <a:lnTo>
                  <a:pt x="0" y="3676242"/>
                </a:lnTo>
                <a:lnTo>
                  <a:pt x="0" y="1151929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430808" y="1588279"/>
            <a:ext cx="1275080" cy="1152525"/>
          </a:xfrm>
          <a:custGeom>
            <a:avLst/>
            <a:gdLst/>
            <a:ahLst/>
            <a:cxnLst/>
            <a:rect l="l" t="t" r="r" b="b"/>
            <a:pathLst>
              <a:path w="1275079" h="1152525">
                <a:moveTo>
                  <a:pt x="0" y="1151929"/>
                </a:moveTo>
                <a:lnTo>
                  <a:pt x="122935" y="1151929"/>
                </a:lnTo>
                <a:lnTo>
                  <a:pt x="12748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553744" y="2740208"/>
            <a:ext cx="0" cy="2524760"/>
          </a:xfrm>
          <a:custGeom>
            <a:avLst/>
            <a:gdLst/>
            <a:ahLst/>
            <a:cxnLst/>
            <a:rect l="l" t="t" r="r" b="b"/>
            <a:pathLst>
              <a:path h="2524760">
                <a:moveTo>
                  <a:pt x="0" y="0"/>
                </a:moveTo>
                <a:lnTo>
                  <a:pt x="0" y="2524313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904301" y="492251"/>
            <a:ext cx="3035935" cy="995044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87350" marR="5080" indent="-375285">
              <a:lnSpc>
                <a:spcPts val="3790"/>
              </a:lnSpc>
              <a:spcBef>
                <a:spcPts val="265"/>
              </a:spcBef>
            </a:pPr>
            <a:r>
              <a:rPr sz="3200" spc="-160" dirty="0">
                <a:latin typeface="Arial"/>
                <a:cs typeface="Arial"/>
              </a:rPr>
              <a:t>6 </a:t>
            </a:r>
            <a:r>
              <a:rPr sz="3200" spc="-75" dirty="0">
                <a:latin typeface="Arial"/>
                <a:cs typeface="Arial"/>
              </a:rPr>
              <a:t>activation</a:t>
            </a:r>
            <a:r>
              <a:rPr sz="3200" spc="-250" dirty="0">
                <a:latin typeface="Arial"/>
                <a:cs typeface="Arial"/>
              </a:rPr>
              <a:t> </a:t>
            </a:r>
            <a:r>
              <a:rPr sz="3200" spc="-180" dirty="0">
                <a:latin typeface="Arial"/>
                <a:cs typeface="Arial"/>
              </a:rPr>
              <a:t>maps,  </a:t>
            </a:r>
            <a:r>
              <a:rPr sz="3200" spc="-200" dirty="0">
                <a:latin typeface="Arial"/>
                <a:cs typeface="Arial"/>
              </a:rPr>
              <a:t>each</a:t>
            </a:r>
            <a:r>
              <a:rPr sz="3200" spc="-180" dirty="0">
                <a:latin typeface="Arial"/>
                <a:cs typeface="Arial"/>
              </a:rPr>
              <a:t> </a:t>
            </a:r>
            <a:r>
              <a:rPr sz="3200" spc="-175" dirty="0">
                <a:latin typeface="Arial"/>
                <a:cs typeface="Arial"/>
              </a:rPr>
              <a:t>1x28x28</a:t>
            </a:r>
            <a:endParaRPr sz="3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645370" y="1403603"/>
            <a:ext cx="2911475" cy="995044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ts val="3790"/>
              </a:lnSpc>
              <a:spcBef>
                <a:spcPts val="265"/>
              </a:spcBef>
            </a:pPr>
            <a:r>
              <a:rPr sz="3200" spc="-170" dirty="0">
                <a:latin typeface="Arial"/>
                <a:cs typeface="Arial"/>
              </a:rPr>
              <a:t>Consider </a:t>
            </a:r>
            <a:r>
              <a:rPr sz="3200" spc="-160" dirty="0">
                <a:latin typeface="Arial"/>
                <a:cs typeface="Arial"/>
              </a:rPr>
              <a:t>6</a:t>
            </a:r>
            <a:r>
              <a:rPr sz="3200" spc="-229" dirty="0">
                <a:latin typeface="Arial"/>
                <a:cs typeface="Arial"/>
              </a:rPr>
              <a:t> </a:t>
            </a:r>
            <a:r>
              <a:rPr sz="3200" spc="-50" dirty="0">
                <a:latin typeface="Arial"/>
                <a:cs typeface="Arial"/>
              </a:rPr>
              <a:t>filters,  </a:t>
            </a:r>
            <a:r>
              <a:rPr sz="3200" spc="-200" dirty="0">
                <a:latin typeface="Arial"/>
                <a:cs typeface="Arial"/>
              </a:rPr>
              <a:t>each</a:t>
            </a:r>
            <a:r>
              <a:rPr sz="3200" spc="-170" dirty="0">
                <a:latin typeface="Arial"/>
                <a:cs typeface="Arial"/>
              </a:rPr>
              <a:t> </a:t>
            </a:r>
            <a:r>
              <a:rPr sz="3200" spc="-185" dirty="0">
                <a:latin typeface="Arial"/>
                <a:cs typeface="Arial"/>
              </a:rPr>
              <a:t>3x5x5</a:t>
            </a:r>
            <a:endParaRPr sz="32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384304" y="5168159"/>
            <a:ext cx="175895" cy="884555"/>
          </a:xfrm>
          <a:custGeom>
            <a:avLst/>
            <a:gdLst/>
            <a:ahLst/>
            <a:cxnLst/>
            <a:rect l="l" t="t" r="r" b="b"/>
            <a:pathLst>
              <a:path w="175895" h="884554">
                <a:moveTo>
                  <a:pt x="0" y="0"/>
                </a:moveTo>
                <a:lnTo>
                  <a:pt x="175425" y="0"/>
                </a:lnTo>
                <a:lnTo>
                  <a:pt x="175425" y="884040"/>
                </a:lnTo>
                <a:lnTo>
                  <a:pt x="0" y="884040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559729" y="4967282"/>
            <a:ext cx="201295" cy="1085215"/>
          </a:xfrm>
          <a:custGeom>
            <a:avLst/>
            <a:gdLst/>
            <a:ahLst/>
            <a:cxnLst/>
            <a:rect l="l" t="t" r="r" b="b"/>
            <a:pathLst>
              <a:path w="201295" h="1085214">
                <a:moveTo>
                  <a:pt x="200877" y="0"/>
                </a:moveTo>
                <a:lnTo>
                  <a:pt x="0" y="200877"/>
                </a:lnTo>
                <a:lnTo>
                  <a:pt x="0" y="1084917"/>
                </a:lnTo>
                <a:lnTo>
                  <a:pt x="200877" y="884040"/>
                </a:lnTo>
                <a:lnTo>
                  <a:pt x="200877" y="0"/>
                </a:lnTo>
                <a:close/>
              </a:path>
            </a:pathLst>
          </a:custGeom>
          <a:solidFill>
            <a:srgbClr val="A2AF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84304" y="4967282"/>
            <a:ext cx="376555" cy="201295"/>
          </a:xfrm>
          <a:custGeom>
            <a:avLst/>
            <a:gdLst/>
            <a:ahLst/>
            <a:cxnLst/>
            <a:rect l="l" t="t" r="r" b="b"/>
            <a:pathLst>
              <a:path w="376554" h="201295">
                <a:moveTo>
                  <a:pt x="376302" y="0"/>
                </a:moveTo>
                <a:lnTo>
                  <a:pt x="200877" y="0"/>
                </a:lnTo>
                <a:lnTo>
                  <a:pt x="0" y="200877"/>
                </a:lnTo>
                <a:lnTo>
                  <a:pt x="175425" y="200877"/>
                </a:lnTo>
                <a:lnTo>
                  <a:pt x="376302" y="0"/>
                </a:lnTo>
                <a:close/>
              </a:path>
            </a:pathLst>
          </a:custGeom>
          <a:solidFill>
            <a:srgbClr val="D4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84304" y="4967282"/>
            <a:ext cx="376555" cy="1085215"/>
          </a:xfrm>
          <a:custGeom>
            <a:avLst/>
            <a:gdLst/>
            <a:ahLst/>
            <a:cxnLst/>
            <a:rect l="l" t="t" r="r" b="b"/>
            <a:pathLst>
              <a:path w="376554" h="1085214">
                <a:moveTo>
                  <a:pt x="0" y="200876"/>
                </a:moveTo>
                <a:lnTo>
                  <a:pt x="200877" y="0"/>
                </a:lnTo>
                <a:lnTo>
                  <a:pt x="376302" y="0"/>
                </a:lnTo>
                <a:lnTo>
                  <a:pt x="376302" y="884040"/>
                </a:lnTo>
                <a:lnTo>
                  <a:pt x="175424" y="1084917"/>
                </a:lnTo>
                <a:lnTo>
                  <a:pt x="0" y="1084917"/>
                </a:lnTo>
                <a:lnTo>
                  <a:pt x="0" y="200876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84304" y="4967282"/>
            <a:ext cx="376555" cy="201295"/>
          </a:xfrm>
          <a:custGeom>
            <a:avLst/>
            <a:gdLst/>
            <a:ahLst/>
            <a:cxnLst/>
            <a:rect l="l" t="t" r="r" b="b"/>
            <a:pathLst>
              <a:path w="376554" h="201295">
                <a:moveTo>
                  <a:pt x="0" y="200876"/>
                </a:moveTo>
                <a:lnTo>
                  <a:pt x="175424" y="200876"/>
                </a:lnTo>
                <a:lnTo>
                  <a:pt x="376302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559729" y="5168159"/>
            <a:ext cx="0" cy="884555"/>
          </a:xfrm>
          <a:custGeom>
            <a:avLst/>
            <a:gdLst/>
            <a:ahLst/>
            <a:cxnLst/>
            <a:rect l="l" t="t" r="r" b="b"/>
            <a:pathLst>
              <a:path h="884554">
                <a:moveTo>
                  <a:pt x="0" y="0"/>
                </a:moveTo>
                <a:lnTo>
                  <a:pt x="0" y="88404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97772" y="5168159"/>
            <a:ext cx="175895" cy="884555"/>
          </a:xfrm>
          <a:custGeom>
            <a:avLst/>
            <a:gdLst/>
            <a:ahLst/>
            <a:cxnLst/>
            <a:rect l="l" t="t" r="r" b="b"/>
            <a:pathLst>
              <a:path w="175895" h="884554">
                <a:moveTo>
                  <a:pt x="0" y="0"/>
                </a:moveTo>
                <a:lnTo>
                  <a:pt x="175423" y="0"/>
                </a:lnTo>
                <a:lnTo>
                  <a:pt x="175423" y="884040"/>
                </a:lnTo>
                <a:lnTo>
                  <a:pt x="0" y="88404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73196" y="4967282"/>
            <a:ext cx="201295" cy="1085215"/>
          </a:xfrm>
          <a:custGeom>
            <a:avLst/>
            <a:gdLst/>
            <a:ahLst/>
            <a:cxnLst/>
            <a:rect l="l" t="t" r="r" b="b"/>
            <a:pathLst>
              <a:path w="201295" h="1085214">
                <a:moveTo>
                  <a:pt x="200877" y="0"/>
                </a:moveTo>
                <a:lnTo>
                  <a:pt x="0" y="200877"/>
                </a:lnTo>
                <a:lnTo>
                  <a:pt x="0" y="1084917"/>
                </a:lnTo>
                <a:lnTo>
                  <a:pt x="200877" y="884040"/>
                </a:lnTo>
                <a:lnTo>
                  <a:pt x="200877" y="0"/>
                </a:lnTo>
                <a:close/>
              </a:path>
            </a:pathLst>
          </a:custGeom>
          <a:solidFill>
            <a:srgbClr val="AEBC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697772" y="4967282"/>
            <a:ext cx="376555" cy="201295"/>
          </a:xfrm>
          <a:custGeom>
            <a:avLst/>
            <a:gdLst/>
            <a:ahLst/>
            <a:cxnLst/>
            <a:rect l="l" t="t" r="r" b="b"/>
            <a:pathLst>
              <a:path w="376554" h="201295">
                <a:moveTo>
                  <a:pt x="376300" y="0"/>
                </a:moveTo>
                <a:lnTo>
                  <a:pt x="200877" y="0"/>
                </a:lnTo>
                <a:lnTo>
                  <a:pt x="0" y="200877"/>
                </a:lnTo>
                <a:lnTo>
                  <a:pt x="175423" y="200877"/>
                </a:lnTo>
                <a:lnTo>
                  <a:pt x="376300" y="0"/>
                </a:lnTo>
                <a:close/>
              </a:path>
            </a:pathLst>
          </a:custGeom>
          <a:solidFill>
            <a:srgbClr val="E0EE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697772" y="4967282"/>
            <a:ext cx="376555" cy="1085215"/>
          </a:xfrm>
          <a:custGeom>
            <a:avLst/>
            <a:gdLst/>
            <a:ahLst/>
            <a:cxnLst/>
            <a:rect l="l" t="t" r="r" b="b"/>
            <a:pathLst>
              <a:path w="376554" h="1085214">
                <a:moveTo>
                  <a:pt x="0" y="200876"/>
                </a:moveTo>
                <a:lnTo>
                  <a:pt x="200877" y="0"/>
                </a:lnTo>
                <a:lnTo>
                  <a:pt x="376302" y="0"/>
                </a:lnTo>
                <a:lnTo>
                  <a:pt x="376302" y="884040"/>
                </a:lnTo>
                <a:lnTo>
                  <a:pt x="175424" y="1084917"/>
                </a:lnTo>
                <a:lnTo>
                  <a:pt x="0" y="1084917"/>
                </a:lnTo>
                <a:lnTo>
                  <a:pt x="0" y="200876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697772" y="4967282"/>
            <a:ext cx="376555" cy="201295"/>
          </a:xfrm>
          <a:custGeom>
            <a:avLst/>
            <a:gdLst/>
            <a:ahLst/>
            <a:cxnLst/>
            <a:rect l="l" t="t" r="r" b="b"/>
            <a:pathLst>
              <a:path w="376554" h="201295">
                <a:moveTo>
                  <a:pt x="0" y="200876"/>
                </a:moveTo>
                <a:lnTo>
                  <a:pt x="175424" y="200876"/>
                </a:lnTo>
                <a:lnTo>
                  <a:pt x="376302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73197" y="5168159"/>
            <a:ext cx="0" cy="884555"/>
          </a:xfrm>
          <a:custGeom>
            <a:avLst/>
            <a:gdLst/>
            <a:ahLst/>
            <a:cxnLst/>
            <a:rect l="l" t="t" r="r" b="b"/>
            <a:pathLst>
              <a:path h="884554">
                <a:moveTo>
                  <a:pt x="0" y="0"/>
                </a:moveTo>
                <a:lnTo>
                  <a:pt x="0" y="88404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631644" y="2740566"/>
            <a:ext cx="123189" cy="2524760"/>
          </a:xfrm>
          <a:custGeom>
            <a:avLst/>
            <a:gdLst/>
            <a:ahLst/>
            <a:cxnLst/>
            <a:rect l="l" t="t" r="r" b="b"/>
            <a:pathLst>
              <a:path w="123190" h="2524760">
                <a:moveTo>
                  <a:pt x="0" y="0"/>
                </a:moveTo>
                <a:lnTo>
                  <a:pt x="122934" y="0"/>
                </a:lnTo>
                <a:lnTo>
                  <a:pt x="122934" y="2524312"/>
                </a:lnTo>
                <a:lnTo>
                  <a:pt x="0" y="2524312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754579" y="1588636"/>
            <a:ext cx="1152525" cy="3676650"/>
          </a:xfrm>
          <a:custGeom>
            <a:avLst/>
            <a:gdLst/>
            <a:ahLst/>
            <a:cxnLst/>
            <a:rect l="l" t="t" r="r" b="b"/>
            <a:pathLst>
              <a:path w="1152525" h="3676650">
                <a:moveTo>
                  <a:pt x="1151933" y="0"/>
                </a:moveTo>
                <a:lnTo>
                  <a:pt x="0" y="1151929"/>
                </a:lnTo>
                <a:lnTo>
                  <a:pt x="0" y="3676242"/>
                </a:lnTo>
                <a:lnTo>
                  <a:pt x="1151933" y="2524312"/>
                </a:lnTo>
                <a:lnTo>
                  <a:pt x="1151933" y="0"/>
                </a:lnTo>
                <a:close/>
              </a:path>
            </a:pathLst>
          </a:custGeom>
          <a:solidFill>
            <a:srgbClr val="AEBC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631644" y="1588636"/>
            <a:ext cx="1275080" cy="1152525"/>
          </a:xfrm>
          <a:custGeom>
            <a:avLst/>
            <a:gdLst/>
            <a:ahLst/>
            <a:cxnLst/>
            <a:rect l="l" t="t" r="r" b="b"/>
            <a:pathLst>
              <a:path w="1275079" h="1152525">
                <a:moveTo>
                  <a:pt x="1274867" y="0"/>
                </a:moveTo>
                <a:lnTo>
                  <a:pt x="1151931" y="0"/>
                </a:lnTo>
                <a:lnTo>
                  <a:pt x="0" y="1151929"/>
                </a:lnTo>
                <a:lnTo>
                  <a:pt x="122934" y="1151929"/>
                </a:lnTo>
                <a:lnTo>
                  <a:pt x="1274867" y="0"/>
                </a:lnTo>
                <a:close/>
              </a:path>
            </a:pathLst>
          </a:custGeom>
          <a:solidFill>
            <a:srgbClr val="E0EE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631644" y="1588636"/>
            <a:ext cx="1275080" cy="3676650"/>
          </a:xfrm>
          <a:custGeom>
            <a:avLst/>
            <a:gdLst/>
            <a:ahLst/>
            <a:cxnLst/>
            <a:rect l="l" t="t" r="r" b="b"/>
            <a:pathLst>
              <a:path w="1275079" h="3676650">
                <a:moveTo>
                  <a:pt x="0" y="1151929"/>
                </a:moveTo>
                <a:lnTo>
                  <a:pt x="1151932" y="0"/>
                </a:lnTo>
                <a:lnTo>
                  <a:pt x="1274868" y="0"/>
                </a:lnTo>
                <a:lnTo>
                  <a:pt x="1274868" y="2524313"/>
                </a:lnTo>
                <a:lnTo>
                  <a:pt x="122935" y="3676242"/>
                </a:lnTo>
                <a:lnTo>
                  <a:pt x="0" y="3676242"/>
                </a:lnTo>
                <a:lnTo>
                  <a:pt x="0" y="1151929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631644" y="1588636"/>
            <a:ext cx="1275080" cy="1152525"/>
          </a:xfrm>
          <a:custGeom>
            <a:avLst/>
            <a:gdLst/>
            <a:ahLst/>
            <a:cxnLst/>
            <a:rect l="l" t="t" r="r" b="b"/>
            <a:pathLst>
              <a:path w="1275079" h="1152525">
                <a:moveTo>
                  <a:pt x="0" y="1151929"/>
                </a:moveTo>
                <a:lnTo>
                  <a:pt x="122935" y="1151929"/>
                </a:lnTo>
                <a:lnTo>
                  <a:pt x="12748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754579" y="2740565"/>
            <a:ext cx="0" cy="2524760"/>
          </a:xfrm>
          <a:custGeom>
            <a:avLst/>
            <a:gdLst/>
            <a:ahLst/>
            <a:cxnLst/>
            <a:rect l="l" t="t" r="r" b="b"/>
            <a:pathLst>
              <a:path h="2524760">
                <a:moveTo>
                  <a:pt x="0" y="0"/>
                </a:moveTo>
                <a:lnTo>
                  <a:pt x="0" y="2524313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834791" y="2740566"/>
            <a:ext cx="123189" cy="2524760"/>
          </a:xfrm>
          <a:custGeom>
            <a:avLst/>
            <a:gdLst/>
            <a:ahLst/>
            <a:cxnLst/>
            <a:rect l="l" t="t" r="r" b="b"/>
            <a:pathLst>
              <a:path w="123190" h="2524760">
                <a:moveTo>
                  <a:pt x="0" y="0"/>
                </a:moveTo>
                <a:lnTo>
                  <a:pt x="122934" y="0"/>
                </a:lnTo>
                <a:lnTo>
                  <a:pt x="122934" y="2524312"/>
                </a:lnTo>
                <a:lnTo>
                  <a:pt x="0" y="2524312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957725" y="1588636"/>
            <a:ext cx="1152525" cy="3676650"/>
          </a:xfrm>
          <a:custGeom>
            <a:avLst/>
            <a:gdLst/>
            <a:ahLst/>
            <a:cxnLst/>
            <a:rect l="l" t="t" r="r" b="b"/>
            <a:pathLst>
              <a:path w="1152525" h="3676650">
                <a:moveTo>
                  <a:pt x="1151933" y="0"/>
                </a:moveTo>
                <a:lnTo>
                  <a:pt x="0" y="1151929"/>
                </a:lnTo>
                <a:lnTo>
                  <a:pt x="0" y="3676242"/>
                </a:lnTo>
                <a:lnTo>
                  <a:pt x="1151933" y="2524312"/>
                </a:lnTo>
                <a:lnTo>
                  <a:pt x="1151933" y="0"/>
                </a:lnTo>
                <a:close/>
              </a:path>
            </a:pathLst>
          </a:custGeom>
          <a:solidFill>
            <a:srgbClr val="C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834791" y="1588636"/>
            <a:ext cx="1275080" cy="1152525"/>
          </a:xfrm>
          <a:custGeom>
            <a:avLst/>
            <a:gdLst/>
            <a:ahLst/>
            <a:cxnLst/>
            <a:rect l="l" t="t" r="r" b="b"/>
            <a:pathLst>
              <a:path w="1275079" h="1152525">
                <a:moveTo>
                  <a:pt x="1274867" y="0"/>
                </a:moveTo>
                <a:lnTo>
                  <a:pt x="1151931" y="0"/>
                </a:lnTo>
                <a:lnTo>
                  <a:pt x="0" y="1151929"/>
                </a:lnTo>
                <a:lnTo>
                  <a:pt x="122934" y="1151929"/>
                </a:lnTo>
                <a:lnTo>
                  <a:pt x="1274867" y="0"/>
                </a:lnTo>
                <a:close/>
              </a:path>
            </a:pathLst>
          </a:custGeom>
          <a:solidFill>
            <a:srgbClr val="F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834791" y="1588636"/>
            <a:ext cx="1275080" cy="3676650"/>
          </a:xfrm>
          <a:custGeom>
            <a:avLst/>
            <a:gdLst/>
            <a:ahLst/>
            <a:cxnLst/>
            <a:rect l="l" t="t" r="r" b="b"/>
            <a:pathLst>
              <a:path w="1275079" h="3676650">
                <a:moveTo>
                  <a:pt x="0" y="1151929"/>
                </a:moveTo>
                <a:lnTo>
                  <a:pt x="1151932" y="0"/>
                </a:lnTo>
                <a:lnTo>
                  <a:pt x="1274868" y="0"/>
                </a:lnTo>
                <a:lnTo>
                  <a:pt x="1274868" y="2524313"/>
                </a:lnTo>
                <a:lnTo>
                  <a:pt x="122935" y="3676242"/>
                </a:lnTo>
                <a:lnTo>
                  <a:pt x="0" y="3676242"/>
                </a:lnTo>
                <a:lnTo>
                  <a:pt x="0" y="1151929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834791" y="1588636"/>
            <a:ext cx="1275080" cy="1152525"/>
          </a:xfrm>
          <a:custGeom>
            <a:avLst/>
            <a:gdLst/>
            <a:ahLst/>
            <a:cxnLst/>
            <a:rect l="l" t="t" r="r" b="b"/>
            <a:pathLst>
              <a:path w="1275079" h="1152525">
                <a:moveTo>
                  <a:pt x="0" y="1151929"/>
                </a:moveTo>
                <a:lnTo>
                  <a:pt x="122935" y="1151929"/>
                </a:lnTo>
                <a:lnTo>
                  <a:pt x="12748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957727" y="2740565"/>
            <a:ext cx="0" cy="2524760"/>
          </a:xfrm>
          <a:custGeom>
            <a:avLst/>
            <a:gdLst/>
            <a:ahLst/>
            <a:cxnLst/>
            <a:rect l="l" t="t" r="r" b="b"/>
            <a:pathLst>
              <a:path h="2524760">
                <a:moveTo>
                  <a:pt x="0" y="0"/>
                </a:moveTo>
                <a:lnTo>
                  <a:pt x="0" y="2524313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037937" y="2740566"/>
            <a:ext cx="123189" cy="2524760"/>
          </a:xfrm>
          <a:custGeom>
            <a:avLst/>
            <a:gdLst/>
            <a:ahLst/>
            <a:cxnLst/>
            <a:rect l="l" t="t" r="r" b="b"/>
            <a:pathLst>
              <a:path w="123190" h="2524760">
                <a:moveTo>
                  <a:pt x="0" y="0"/>
                </a:moveTo>
                <a:lnTo>
                  <a:pt x="122936" y="0"/>
                </a:lnTo>
                <a:lnTo>
                  <a:pt x="122936" y="2524312"/>
                </a:lnTo>
                <a:lnTo>
                  <a:pt x="0" y="2524312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160873" y="1588636"/>
            <a:ext cx="1152525" cy="3676650"/>
          </a:xfrm>
          <a:custGeom>
            <a:avLst/>
            <a:gdLst/>
            <a:ahLst/>
            <a:cxnLst/>
            <a:rect l="l" t="t" r="r" b="b"/>
            <a:pathLst>
              <a:path w="1152525" h="3676650">
                <a:moveTo>
                  <a:pt x="1151931" y="0"/>
                </a:moveTo>
                <a:lnTo>
                  <a:pt x="0" y="1151929"/>
                </a:lnTo>
                <a:lnTo>
                  <a:pt x="0" y="3676242"/>
                </a:lnTo>
                <a:lnTo>
                  <a:pt x="1151931" y="2524312"/>
                </a:lnTo>
                <a:lnTo>
                  <a:pt x="1151931" y="0"/>
                </a:lnTo>
                <a:close/>
              </a:path>
            </a:pathLst>
          </a:custGeom>
          <a:solidFill>
            <a:srgbClr val="CDC3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037937" y="1588636"/>
            <a:ext cx="1275080" cy="1152525"/>
          </a:xfrm>
          <a:custGeom>
            <a:avLst/>
            <a:gdLst/>
            <a:ahLst/>
            <a:cxnLst/>
            <a:rect l="l" t="t" r="r" b="b"/>
            <a:pathLst>
              <a:path w="1275079" h="1152525">
                <a:moveTo>
                  <a:pt x="1274867" y="0"/>
                </a:moveTo>
                <a:lnTo>
                  <a:pt x="1151933" y="0"/>
                </a:lnTo>
                <a:lnTo>
                  <a:pt x="0" y="1151929"/>
                </a:lnTo>
                <a:lnTo>
                  <a:pt x="122936" y="1151929"/>
                </a:lnTo>
                <a:lnTo>
                  <a:pt x="1274867" y="0"/>
                </a:lnTo>
                <a:close/>
              </a:path>
            </a:pathLst>
          </a:custGeom>
          <a:solidFill>
            <a:srgbClr val="FFF5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037937" y="1588636"/>
            <a:ext cx="1275080" cy="3676650"/>
          </a:xfrm>
          <a:custGeom>
            <a:avLst/>
            <a:gdLst/>
            <a:ahLst/>
            <a:cxnLst/>
            <a:rect l="l" t="t" r="r" b="b"/>
            <a:pathLst>
              <a:path w="1275079" h="3676650">
                <a:moveTo>
                  <a:pt x="0" y="1151929"/>
                </a:moveTo>
                <a:lnTo>
                  <a:pt x="1151932" y="0"/>
                </a:lnTo>
                <a:lnTo>
                  <a:pt x="1274868" y="0"/>
                </a:lnTo>
                <a:lnTo>
                  <a:pt x="1274868" y="2524313"/>
                </a:lnTo>
                <a:lnTo>
                  <a:pt x="122935" y="3676242"/>
                </a:lnTo>
                <a:lnTo>
                  <a:pt x="0" y="3676242"/>
                </a:lnTo>
                <a:lnTo>
                  <a:pt x="0" y="1151929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037937" y="1588636"/>
            <a:ext cx="1275080" cy="1152525"/>
          </a:xfrm>
          <a:custGeom>
            <a:avLst/>
            <a:gdLst/>
            <a:ahLst/>
            <a:cxnLst/>
            <a:rect l="l" t="t" r="r" b="b"/>
            <a:pathLst>
              <a:path w="1275079" h="1152525">
                <a:moveTo>
                  <a:pt x="0" y="1151929"/>
                </a:moveTo>
                <a:lnTo>
                  <a:pt x="122935" y="1151929"/>
                </a:lnTo>
                <a:lnTo>
                  <a:pt x="12748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160873" y="2740565"/>
            <a:ext cx="0" cy="2524760"/>
          </a:xfrm>
          <a:custGeom>
            <a:avLst/>
            <a:gdLst/>
            <a:ahLst/>
            <a:cxnLst/>
            <a:rect l="l" t="t" r="r" b="b"/>
            <a:pathLst>
              <a:path h="2524760">
                <a:moveTo>
                  <a:pt x="0" y="0"/>
                </a:moveTo>
                <a:lnTo>
                  <a:pt x="0" y="2524313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241084" y="2740566"/>
            <a:ext cx="123189" cy="2524760"/>
          </a:xfrm>
          <a:custGeom>
            <a:avLst/>
            <a:gdLst/>
            <a:ahLst/>
            <a:cxnLst/>
            <a:rect l="l" t="t" r="r" b="b"/>
            <a:pathLst>
              <a:path w="123190" h="2524760">
                <a:moveTo>
                  <a:pt x="0" y="0"/>
                </a:moveTo>
                <a:lnTo>
                  <a:pt x="122936" y="0"/>
                </a:lnTo>
                <a:lnTo>
                  <a:pt x="122936" y="2524312"/>
                </a:lnTo>
                <a:lnTo>
                  <a:pt x="0" y="2524312"/>
                </a:lnTo>
                <a:lnTo>
                  <a:pt x="0" y="0"/>
                </a:lnTo>
                <a:close/>
              </a:path>
            </a:pathLst>
          </a:custGeom>
          <a:solidFill>
            <a:srgbClr val="D9D2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364020" y="1588636"/>
            <a:ext cx="1152525" cy="3676650"/>
          </a:xfrm>
          <a:custGeom>
            <a:avLst/>
            <a:gdLst/>
            <a:ahLst/>
            <a:cxnLst/>
            <a:rect l="l" t="t" r="r" b="b"/>
            <a:pathLst>
              <a:path w="1152525" h="3676650">
                <a:moveTo>
                  <a:pt x="1151931" y="0"/>
                </a:moveTo>
                <a:lnTo>
                  <a:pt x="0" y="1151929"/>
                </a:lnTo>
                <a:lnTo>
                  <a:pt x="0" y="3676242"/>
                </a:lnTo>
                <a:lnTo>
                  <a:pt x="1151931" y="2524312"/>
                </a:lnTo>
                <a:lnTo>
                  <a:pt x="1151931" y="0"/>
                </a:lnTo>
                <a:close/>
              </a:path>
            </a:pathLst>
          </a:custGeom>
          <a:solidFill>
            <a:srgbClr val="AEA9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241084" y="1588636"/>
            <a:ext cx="1275080" cy="1152525"/>
          </a:xfrm>
          <a:custGeom>
            <a:avLst/>
            <a:gdLst/>
            <a:ahLst/>
            <a:cxnLst/>
            <a:rect l="l" t="t" r="r" b="b"/>
            <a:pathLst>
              <a:path w="1275079" h="1152525">
                <a:moveTo>
                  <a:pt x="1274867" y="0"/>
                </a:moveTo>
                <a:lnTo>
                  <a:pt x="1151933" y="0"/>
                </a:lnTo>
                <a:lnTo>
                  <a:pt x="0" y="1151929"/>
                </a:lnTo>
                <a:lnTo>
                  <a:pt x="122936" y="1151929"/>
                </a:lnTo>
                <a:lnTo>
                  <a:pt x="1274867" y="0"/>
                </a:lnTo>
                <a:close/>
              </a:path>
            </a:pathLst>
          </a:custGeom>
          <a:solidFill>
            <a:srgbClr val="E0DB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241084" y="1588636"/>
            <a:ext cx="1275080" cy="3676650"/>
          </a:xfrm>
          <a:custGeom>
            <a:avLst/>
            <a:gdLst/>
            <a:ahLst/>
            <a:cxnLst/>
            <a:rect l="l" t="t" r="r" b="b"/>
            <a:pathLst>
              <a:path w="1275079" h="3676650">
                <a:moveTo>
                  <a:pt x="0" y="1151929"/>
                </a:moveTo>
                <a:lnTo>
                  <a:pt x="1151932" y="0"/>
                </a:lnTo>
                <a:lnTo>
                  <a:pt x="1274868" y="0"/>
                </a:lnTo>
                <a:lnTo>
                  <a:pt x="1274868" y="2524313"/>
                </a:lnTo>
                <a:lnTo>
                  <a:pt x="122935" y="3676242"/>
                </a:lnTo>
                <a:lnTo>
                  <a:pt x="0" y="3676242"/>
                </a:lnTo>
                <a:lnTo>
                  <a:pt x="0" y="1151929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241084" y="1588636"/>
            <a:ext cx="1275080" cy="1152525"/>
          </a:xfrm>
          <a:custGeom>
            <a:avLst/>
            <a:gdLst/>
            <a:ahLst/>
            <a:cxnLst/>
            <a:rect l="l" t="t" r="r" b="b"/>
            <a:pathLst>
              <a:path w="1275079" h="1152525">
                <a:moveTo>
                  <a:pt x="0" y="1151929"/>
                </a:moveTo>
                <a:lnTo>
                  <a:pt x="122935" y="1151929"/>
                </a:lnTo>
                <a:lnTo>
                  <a:pt x="12748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364020" y="2740565"/>
            <a:ext cx="0" cy="2524760"/>
          </a:xfrm>
          <a:custGeom>
            <a:avLst/>
            <a:gdLst/>
            <a:ahLst/>
            <a:cxnLst/>
            <a:rect l="l" t="t" r="r" b="b"/>
            <a:pathLst>
              <a:path h="2524760">
                <a:moveTo>
                  <a:pt x="0" y="0"/>
                </a:moveTo>
                <a:lnTo>
                  <a:pt x="0" y="2524313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444230" y="2740566"/>
            <a:ext cx="123189" cy="2524760"/>
          </a:xfrm>
          <a:custGeom>
            <a:avLst/>
            <a:gdLst/>
            <a:ahLst/>
            <a:cxnLst/>
            <a:rect l="l" t="t" r="r" b="b"/>
            <a:pathLst>
              <a:path w="123190" h="2524760">
                <a:moveTo>
                  <a:pt x="0" y="0"/>
                </a:moveTo>
                <a:lnTo>
                  <a:pt x="122935" y="0"/>
                </a:lnTo>
                <a:lnTo>
                  <a:pt x="122935" y="2524312"/>
                </a:lnTo>
                <a:lnTo>
                  <a:pt x="0" y="2524312"/>
                </a:lnTo>
                <a:lnTo>
                  <a:pt x="0" y="0"/>
                </a:lnTo>
                <a:close/>
              </a:path>
            </a:pathLst>
          </a:custGeom>
          <a:solidFill>
            <a:srgbClr val="FCE5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567167" y="1588636"/>
            <a:ext cx="1152525" cy="3676650"/>
          </a:xfrm>
          <a:custGeom>
            <a:avLst/>
            <a:gdLst/>
            <a:ahLst/>
            <a:cxnLst/>
            <a:rect l="l" t="t" r="r" b="b"/>
            <a:pathLst>
              <a:path w="1152525" h="3676650">
                <a:moveTo>
                  <a:pt x="1151931" y="0"/>
                </a:moveTo>
                <a:lnTo>
                  <a:pt x="0" y="1151929"/>
                </a:lnTo>
                <a:lnTo>
                  <a:pt x="0" y="3676242"/>
                </a:lnTo>
                <a:lnTo>
                  <a:pt x="1151931" y="2524312"/>
                </a:lnTo>
                <a:lnTo>
                  <a:pt x="1151931" y="0"/>
                </a:lnTo>
                <a:close/>
              </a:path>
            </a:pathLst>
          </a:custGeom>
          <a:solidFill>
            <a:srgbClr val="CBB8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444230" y="1588636"/>
            <a:ext cx="1275080" cy="1152525"/>
          </a:xfrm>
          <a:custGeom>
            <a:avLst/>
            <a:gdLst/>
            <a:ahLst/>
            <a:cxnLst/>
            <a:rect l="l" t="t" r="r" b="b"/>
            <a:pathLst>
              <a:path w="1275079" h="1152525">
                <a:moveTo>
                  <a:pt x="1274867" y="0"/>
                </a:moveTo>
                <a:lnTo>
                  <a:pt x="1151933" y="0"/>
                </a:lnTo>
                <a:lnTo>
                  <a:pt x="0" y="1151929"/>
                </a:lnTo>
                <a:lnTo>
                  <a:pt x="122935" y="1151929"/>
                </a:lnTo>
                <a:lnTo>
                  <a:pt x="1274867" y="0"/>
                </a:lnTo>
                <a:close/>
              </a:path>
            </a:pathLst>
          </a:custGeom>
          <a:solidFill>
            <a:srgbClr val="FDEA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0444230" y="1588636"/>
            <a:ext cx="1275080" cy="3676650"/>
          </a:xfrm>
          <a:custGeom>
            <a:avLst/>
            <a:gdLst/>
            <a:ahLst/>
            <a:cxnLst/>
            <a:rect l="l" t="t" r="r" b="b"/>
            <a:pathLst>
              <a:path w="1275079" h="3676650">
                <a:moveTo>
                  <a:pt x="0" y="1151929"/>
                </a:moveTo>
                <a:lnTo>
                  <a:pt x="1151932" y="0"/>
                </a:lnTo>
                <a:lnTo>
                  <a:pt x="1274868" y="0"/>
                </a:lnTo>
                <a:lnTo>
                  <a:pt x="1274868" y="2524313"/>
                </a:lnTo>
                <a:lnTo>
                  <a:pt x="122935" y="3676242"/>
                </a:lnTo>
                <a:lnTo>
                  <a:pt x="0" y="3676242"/>
                </a:lnTo>
                <a:lnTo>
                  <a:pt x="0" y="1151929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0444230" y="1588636"/>
            <a:ext cx="1275080" cy="1152525"/>
          </a:xfrm>
          <a:custGeom>
            <a:avLst/>
            <a:gdLst/>
            <a:ahLst/>
            <a:cxnLst/>
            <a:rect l="l" t="t" r="r" b="b"/>
            <a:pathLst>
              <a:path w="1275079" h="1152525">
                <a:moveTo>
                  <a:pt x="0" y="1151929"/>
                </a:moveTo>
                <a:lnTo>
                  <a:pt x="122935" y="1151929"/>
                </a:lnTo>
                <a:lnTo>
                  <a:pt x="12748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0567166" y="2740565"/>
            <a:ext cx="0" cy="2524760"/>
          </a:xfrm>
          <a:custGeom>
            <a:avLst/>
            <a:gdLst/>
            <a:ahLst/>
            <a:cxnLst/>
            <a:rect l="l" t="t" r="r" b="b"/>
            <a:pathLst>
              <a:path h="2524760">
                <a:moveTo>
                  <a:pt x="0" y="0"/>
                </a:moveTo>
                <a:lnTo>
                  <a:pt x="0" y="2524313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016331" y="5168159"/>
            <a:ext cx="175895" cy="884555"/>
          </a:xfrm>
          <a:custGeom>
            <a:avLst/>
            <a:gdLst/>
            <a:ahLst/>
            <a:cxnLst/>
            <a:rect l="l" t="t" r="r" b="b"/>
            <a:pathLst>
              <a:path w="175895" h="884554">
                <a:moveTo>
                  <a:pt x="0" y="0"/>
                </a:moveTo>
                <a:lnTo>
                  <a:pt x="175425" y="0"/>
                </a:lnTo>
                <a:lnTo>
                  <a:pt x="175425" y="884040"/>
                </a:lnTo>
                <a:lnTo>
                  <a:pt x="0" y="884040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191756" y="4967282"/>
            <a:ext cx="201295" cy="1085215"/>
          </a:xfrm>
          <a:custGeom>
            <a:avLst/>
            <a:gdLst/>
            <a:ahLst/>
            <a:cxnLst/>
            <a:rect l="l" t="t" r="r" b="b"/>
            <a:pathLst>
              <a:path w="201295" h="1085214">
                <a:moveTo>
                  <a:pt x="200877" y="0"/>
                </a:moveTo>
                <a:lnTo>
                  <a:pt x="0" y="200877"/>
                </a:lnTo>
                <a:lnTo>
                  <a:pt x="0" y="1084917"/>
                </a:lnTo>
                <a:lnTo>
                  <a:pt x="200877" y="884040"/>
                </a:lnTo>
                <a:lnTo>
                  <a:pt x="200877" y="0"/>
                </a:lnTo>
                <a:close/>
              </a:path>
            </a:pathLst>
          </a:custGeom>
          <a:solidFill>
            <a:srgbClr val="C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016331" y="4967282"/>
            <a:ext cx="376555" cy="201295"/>
          </a:xfrm>
          <a:custGeom>
            <a:avLst/>
            <a:gdLst/>
            <a:ahLst/>
            <a:cxnLst/>
            <a:rect l="l" t="t" r="r" b="b"/>
            <a:pathLst>
              <a:path w="376554" h="201295">
                <a:moveTo>
                  <a:pt x="376302" y="0"/>
                </a:moveTo>
                <a:lnTo>
                  <a:pt x="200877" y="0"/>
                </a:lnTo>
                <a:lnTo>
                  <a:pt x="0" y="200877"/>
                </a:lnTo>
                <a:lnTo>
                  <a:pt x="175425" y="200877"/>
                </a:lnTo>
                <a:lnTo>
                  <a:pt x="376302" y="0"/>
                </a:lnTo>
                <a:close/>
              </a:path>
            </a:pathLst>
          </a:custGeom>
          <a:solidFill>
            <a:srgbClr val="F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016331" y="4967282"/>
            <a:ext cx="376555" cy="1085215"/>
          </a:xfrm>
          <a:custGeom>
            <a:avLst/>
            <a:gdLst/>
            <a:ahLst/>
            <a:cxnLst/>
            <a:rect l="l" t="t" r="r" b="b"/>
            <a:pathLst>
              <a:path w="376554" h="1085214">
                <a:moveTo>
                  <a:pt x="0" y="200876"/>
                </a:moveTo>
                <a:lnTo>
                  <a:pt x="200877" y="0"/>
                </a:lnTo>
                <a:lnTo>
                  <a:pt x="376302" y="0"/>
                </a:lnTo>
                <a:lnTo>
                  <a:pt x="376302" y="884040"/>
                </a:lnTo>
                <a:lnTo>
                  <a:pt x="175424" y="1084917"/>
                </a:lnTo>
                <a:lnTo>
                  <a:pt x="0" y="1084917"/>
                </a:lnTo>
                <a:lnTo>
                  <a:pt x="0" y="200876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016331" y="4967282"/>
            <a:ext cx="376555" cy="201295"/>
          </a:xfrm>
          <a:custGeom>
            <a:avLst/>
            <a:gdLst/>
            <a:ahLst/>
            <a:cxnLst/>
            <a:rect l="l" t="t" r="r" b="b"/>
            <a:pathLst>
              <a:path w="376554" h="201295">
                <a:moveTo>
                  <a:pt x="0" y="200876"/>
                </a:moveTo>
                <a:lnTo>
                  <a:pt x="175424" y="200876"/>
                </a:lnTo>
                <a:lnTo>
                  <a:pt x="376302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191756" y="5168159"/>
            <a:ext cx="0" cy="884555"/>
          </a:xfrm>
          <a:custGeom>
            <a:avLst/>
            <a:gdLst/>
            <a:ahLst/>
            <a:cxnLst/>
            <a:rect l="l" t="t" r="r" b="b"/>
            <a:pathLst>
              <a:path h="884554">
                <a:moveTo>
                  <a:pt x="0" y="0"/>
                </a:moveTo>
                <a:lnTo>
                  <a:pt x="0" y="88404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328764" y="5168159"/>
            <a:ext cx="175895" cy="884555"/>
          </a:xfrm>
          <a:custGeom>
            <a:avLst/>
            <a:gdLst/>
            <a:ahLst/>
            <a:cxnLst/>
            <a:rect l="l" t="t" r="r" b="b"/>
            <a:pathLst>
              <a:path w="175895" h="884554">
                <a:moveTo>
                  <a:pt x="0" y="0"/>
                </a:moveTo>
                <a:lnTo>
                  <a:pt x="175425" y="0"/>
                </a:lnTo>
                <a:lnTo>
                  <a:pt x="175425" y="884040"/>
                </a:lnTo>
                <a:lnTo>
                  <a:pt x="0" y="884040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504189" y="4967282"/>
            <a:ext cx="201295" cy="1085215"/>
          </a:xfrm>
          <a:custGeom>
            <a:avLst/>
            <a:gdLst/>
            <a:ahLst/>
            <a:cxnLst/>
            <a:rect l="l" t="t" r="r" b="b"/>
            <a:pathLst>
              <a:path w="201295" h="1085214">
                <a:moveTo>
                  <a:pt x="200877" y="0"/>
                </a:moveTo>
                <a:lnTo>
                  <a:pt x="0" y="200877"/>
                </a:lnTo>
                <a:lnTo>
                  <a:pt x="0" y="1084917"/>
                </a:lnTo>
                <a:lnTo>
                  <a:pt x="200877" y="884040"/>
                </a:lnTo>
                <a:lnTo>
                  <a:pt x="200877" y="0"/>
                </a:lnTo>
                <a:close/>
              </a:path>
            </a:pathLst>
          </a:custGeom>
          <a:solidFill>
            <a:srgbClr val="CDC3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328764" y="4967282"/>
            <a:ext cx="376555" cy="201295"/>
          </a:xfrm>
          <a:custGeom>
            <a:avLst/>
            <a:gdLst/>
            <a:ahLst/>
            <a:cxnLst/>
            <a:rect l="l" t="t" r="r" b="b"/>
            <a:pathLst>
              <a:path w="376554" h="201295">
                <a:moveTo>
                  <a:pt x="376302" y="0"/>
                </a:moveTo>
                <a:lnTo>
                  <a:pt x="200877" y="0"/>
                </a:lnTo>
                <a:lnTo>
                  <a:pt x="0" y="200877"/>
                </a:lnTo>
                <a:lnTo>
                  <a:pt x="175425" y="200877"/>
                </a:lnTo>
                <a:lnTo>
                  <a:pt x="376302" y="0"/>
                </a:lnTo>
                <a:close/>
              </a:path>
            </a:pathLst>
          </a:custGeom>
          <a:solidFill>
            <a:srgbClr val="FFF5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328764" y="4967282"/>
            <a:ext cx="376555" cy="1085215"/>
          </a:xfrm>
          <a:custGeom>
            <a:avLst/>
            <a:gdLst/>
            <a:ahLst/>
            <a:cxnLst/>
            <a:rect l="l" t="t" r="r" b="b"/>
            <a:pathLst>
              <a:path w="376554" h="1085214">
                <a:moveTo>
                  <a:pt x="0" y="200876"/>
                </a:moveTo>
                <a:lnTo>
                  <a:pt x="200877" y="0"/>
                </a:lnTo>
                <a:lnTo>
                  <a:pt x="376302" y="0"/>
                </a:lnTo>
                <a:lnTo>
                  <a:pt x="376302" y="884040"/>
                </a:lnTo>
                <a:lnTo>
                  <a:pt x="175424" y="1084917"/>
                </a:lnTo>
                <a:lnTo>
                  <a:pt x="0" y="1084917"/>
                </a:lnTo>
                <a:lnTo>
                  <a:pt x="0" y="200876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328764" y="4967282"/>
            <a:ext cx="376555" cy="201295"/>
          </a:xfrm>
          <a:custGeom>
            <a:avLst/>
            <a:gdLst/>
            <a:ahLst/>
            <a:cxnLst/>
            <a:rect l="l" t="t" r="r" b="b"/>
            <a:pathLst>
              <a:path w="376554" h="201295">
                <a:moveTo>
                  <a:pt x="0" y="200876"/>
                </a:moveTo>
                <a:lnTo>
                  <a:pt x="175424" y="200876"/>
                </a:lnTo>
                <a:lnTo>
                  <a:pt x="376302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504189" y="5168159"/>
            <a:ext cx="0" cy="884555"/>
          </a:xfrm>
          <a:custGeom>
            <a:avLst/>
            <a:gdLst/>
            <a:ahLst/>
            <a:cxnLst/>
            <a:rect l="l" t="t" r="r" b="b"/>
            <a:pathLst>
              <a:path h="884554">
                <a:moveTo>
                  <a:pt x="0" y="0"/>
                </a:moveTo>
                <a:lnTo>
                  <a:pt x="0" y="88404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642230" y="5168159"/>
            <a:ext cx="175895" cy="884555"/>
          </a:xfrm>
          <a:custGeom>
            <a:avLst/>
            <a:gdLst/>
            <a:ahLst/>
            <a:cxnLst/>
            <a:rect l="l" t="t" r="r" b="b"/>
            <a:pathLst>
              <a:path w="175895" h="884554">
                <a:moveTo>
                  <a:pt x="0" y="0"/>
                </a:moveTo>
                <a:lnTo>
                  <a:pt x="175425" y="0"/>
                </a:lnTo>
                <a:lnTo>
                  <a:pt x="175425" y="884040"/>
                </a:lnTo>
                <a:lnTo>
                  <a:pt x="0" y="884040"/>
                </a:lnTo>
                <a:lnTo>
                  <a:pt x="0" y="0"/>
                </a:lnTo>
                <a:close/>
              </a:path>
            </a:pathLst>
          </a:custGeom>
          <a:solidFill>
            <a:srgbClr val="D9D2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817655" y="4967282"/>
            <a:ext cx="201295" cy="1085215"/>
          </a:xfrm>
          <a:custGeom>
            <a:avLst/>
            <a:gdLst/>
            <a:ahLst/>
            <a:cxnLst/>
            <a:rect l="l" t="t" r="r" b="b"/>
            <a:pathLst>
              <a:path w="201295" h="1085214">
                <a:moveTo>
                  <a:pt x="200877" y="0"/>
                </a:moveTo>
                <a:lnTo>
                  <a:pt x="0" y="200877"/>
                </a:lnTo>
                <a:lnTo>
                  <a:pt x="0" y="1084917"/>
                </a:lnTo>
                <a:lnTo>
                  <a:pt x="200877" y="884040"/>
                </a:lnTo>
                <a:lnTo>
                  <a:pt x="200877" y="0"/>
                </a:lnTo>
                <a:close/>
              </a:path>
            </a:pathLst>
          </a:custGeom>
          <a:solidFill>
            <a:srgbClr val="AEA9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642230" y="4967282"/>
            <a:ext cx="376555" cy="201295"/>
          </a:xfrm>
          <a:custGeom>
            <a:avLst/>
            <a:gdLst/>
            <a:ahLst/>
            <a:cxnLst/>
            <a:rect l="l" t="t" r="r" b="b"/>
            <a:pathLst>
              <a:path w="376554" h="201295">
                <a:moveTo>
                  <a:pt x="376302" y="0"/>
                </a:moveTo>
                <a:lnTo>
                  <a:pt x="200877" y="0"/>
                </a:lnTo>
                <a:lnTo>
                  <a:pt x="0" y="200877"/>
                </a:lnTo>
                <a:lnTo>
                  <a:pt x="175425" y="200877"/>
                </a:lnTo>
                <a:lnTo>
                  <a:pt x="376302" y="0"/>
                </a:lnTo>
                <a:close/>
              </a:path>
            </a:pathLst>
          </a:custGeom>
          <a:solidFill>
            <a:srgbClr val="E0DB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642230" y="4967282"/>
            <a:ext cx="376555" cy="1085215"/>
          </a:xfrm>
          <a:custGeom>
            <a:avLst/>
            <a:gdLst/>
            <a:ahLst/>
            <a:cxnLst/>
            <a:rect l="l" t="t" r="r" b="b"/>
            <a:pathLst>
              <a:path w="376554" h="1085214">
                <a:moveTo>
                  <a:pt x="0" y="200876"/>
                </a:moveTo>
                <a:lnTo>
                  <a:pt x="200877" y="0"/>
                </a:lnTo>
                <a:lnTo>
                  <a:pt x="376302" y="0"/>
                </a:lnTo>
                <a:lnTo>
                  <a:pt x="376302" y="884040"/>
                </a:lnTo>
                <a:lnTo>
                  <a:pt x="175424" y="1084917"/>
                </a:lnTo>
                <a:lnTo>
                  <a:pt x="0" y="1084917"/>
                </a:lnTo>
                <a:lnTo>
                  <a:pt x="0" y="200876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642230" y="4967282"/>
            <a:ext cx="376555" cy="201295"/>
          </a:xfrm>
          <a:custGeom>
            <a:avLst/>
            <a:gdLst/>
            <a:ahLst/>
            <a:cxnLst/>
            <a:rect l="l" t="t" r="r" b="b"/>
            <a:pathLst>
              <a:path w="376554" h="201295">
                <a:moveTo>
                  <a:pt x="0" y="200876"/>
                </a:moveTo>
                <a:lnTo>
                  <a:pt x="175424" y="200876"/>
                </a:lnTo>
                <a:lnTo>
                  <a:pt x="376302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817655" y="5168159"/>
            <a:ext cx="0" cy="884555"/>
          </a:xfrm>
          <a:custGeom>
            <a:avLst/>
            <a:gdLst/>
            <a:ahLst/>
            <a:cxnLst/>
            <a:rect l="l" t="t" r="r" b="b"/>
            <a:pathLst>
              <a:path h="884554">
                <a:moveTo>
                  <a:pt x="0" y="0"/>
                </a:moveTo>
                <a:lnTo>
                  <a:pt x="0" y="88404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960791" y="5168159"/>
            <a:ext cx="175895" cy="884555"/>
          </a:xfrm>
          <a:custGeom>
            <a:avLst/>
            <a:gdLst/>
            <a:ahLst/>
            <a:cxnLst/>
            <a:rect l="l" t="t" r="r" b="b"/>
            <a:pathLst>
              <a:path w="175895" h="884554">
                <a:moveTo>
                  <a:pt x="0" y="0"/>
                </a:moveTo>
                <a:lnTo>
                  <a:pt x="175425" y="0"/>
                </a:lnTo>
                <a:lnTo>
                  <a:pt x="175425" y="884040"/>
                </a:lnTo>
                <a:lnTo>
                  <a:pt x="0" y="884040"/>
                </a:lnTo>
                <a:lnTo>
                  <a:pt x="0" y="0"/>
                </a:lnTo>
                <a:close/>
              </a:path>
            </a:pathLst>
          </a:custGeom>
          <a:solidFill>
            <a:srgbClr val="FCE5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136216" y="4967282"/>
            <a:ext cx="201295" cy="1085215"/>
          </a:xfrm>
          <a:custGeom>
            <a:avLst/>
            <a:gdLst/>
            <a:ahLst/>
            <a:cxnLst/>
            <a:rect l="l" t="t" r="r" b="b"/>
            <a:pathLst>
              <a:path w="201295" h="1085214">
                <a:moveTo>
                  <a:pt x="200877" y="0"/>
                </a:moveTo>
                <a:lnTo>
                  <a:pt x="0" y="200877"/>
                </a:lnTo>
                <a:lnTo>
                  <a:pt x="0" y="1084917"/>
                </a:lnTo>
                <a:lnTo>
                  <a:pt x="200877" y="884040"/>
                </a:lnTo>
                <a:lnTo>
                  <a:pt x="200877" y="0"/>
                </a:lnTo>
                <a:close/>
              </a:path>
            </a:pathLst>
          </a:custGeom>
          <a:solidFill>
            <a:srgbClr val="CBB8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960791" y="4967282"/>
            <a:ext cx="376555" cy="201295"/>
          </a:xfrm>
          <a:custGeom>
            <a:avLst/>
            <a:gdLst/>
            <a:ahLst/>
            <a:cxnLst/>
            <a:rect l="l" t="t" r="r" b="b"/>
            <a:pathLst>
              <a:path w="376554" h="201295">
                <a:moveTo>
                  <a:pt x="376302" y="0"/>
                </a:moveTo>
                <a:lnTo>
                  <a:pt x="200877" y="0"/>
                </a:lnTo>
                <a:lnTo>
                  <a:pt x="0" y="200877"/>
                </a:lnTo>
                <a:lnTo>
                  <a:pt x="175425" y="200877"/>
                </a:lnTo>
                <a:lnTo>
                  <a:pt x="376302" y="0"/>
                </a:lnTo>
                <a:close/>
              </a:path>
            </a:pathLst>
          </a:custGeom>
          <a:solidFill>
            <a:srgbClr val="FDEA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960791" y="4967282"/>
            <a:ext cx="376555" cy="1085215"/>
          </a:xfrm>
          <a:custGeom>
            <a:avLst/>
            <a:gdLst/>
            <a:ahLst/>
            <a:cxnLst/>
            <a:rect l="l" t="t" r="r" b="b"/>
            <a:pathLst>
              <a:path w="376554" h="1085214">
                <a:moveTo>
                  <a:pt x="0" y="200876"/>
                </a:moveTo>
                <a:lnTo>
                  <a:pt x="200877" y="0"/>
                </a:lnTo>
                <a:lnTo>
                  <a:pt x="376302" y="0"/>
                </a:lnTo>
                <a:lnTo>
                  <a:pt x="376302" y="884040"/>
                </a:lnTo>
                <a:lnTo>
                  <a:pt x="175424" y="1084917"/>
                </a:lnTo>
                <a:lnTo>
                  <a:pt x="0" y="1084917"/>
                </a:lnTo>
                <a:lnTo>
                  <a:pt x="0" y="200876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960791" y="4967282"/>
            <a:ext cx="376555" cy="201295"/>
          </a:xfrm>
          <a:custGeom>
            <a:avLst/>
            <a:gdLst/>
            <a:ahLst/>
            <a:cxnLst/>
            <a:rect l="l" t="t" r="r" b="b"/>
            <a:pathLst>
              <a:path w="376554" h="201295">
                <a:moveTo>
                  <a:pt x="0" y="200876"/>
                </a:moveTo>
                <a:lnTo>
                  <a:pt x="175424" y="200876"/>
                </a:lnTo>
                <a:lnTo>
                  <a:pt x="376302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136216" y="5168159"/>
            <a:ext cx="0" cy="884555"/>
          </a:xfrm>
          <a:custGeom>
            <a:avLst/>
            <a:gdLst/>
            <a:ahLst/>
            <a:cxnLst/>
            <a:rect l="l" t="t" r="r" b="b"/>
            <a:pathLst>
              <a:path h="884554">
                <a:moveTo>
                  <a:pt x="0" y="0"/>
                </a:moveTo>
                <a:lnTo>
                  <a:pt x="0" y="88404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4990653" y="2921894"/>
            <a:ext cx="2508885" cy="120078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759460" marR="123825" indent="-627380">
              <a:lnSpc>
                <a:spcPts val="4300"/>
              </a:lnSpc>
              <a:spcBef>
                <a:spcPts val="310"/>
              </a:spcBef>
            </a:pPr>
            <a:r>
              <a:rPr sz="3600" spc="-440" dirty="0">
                <a:latin typeface="Arial"/>
                <a:cs typeface="Arial"/>
              </a:rPr>
              <a:t>C</a:t>
            </a:r>
            <a:r>
              <a:rPr sz="3600" spc="-345" dirty="0">
                <a:latin typeface="Arial"/>
                <a:cs typeface="Arial"/>
              </a:rPr>
              <a:t>o</a:t>
            </a:r>
            <a:r>
              <a:rPr sz="3600" spc="-180" dirty="0">
                <a:latin typeface="Arial"/>
                <a:cs typeface="Arial"/>
              </a:rPr>
              <a:t>n</a:t>
            </a:r>
            <a:r>
              <a:rPr sz="3600" spc="-215" dirty="0">
                <a:latin typeface="Arial"/>
                <a:cs typeface="Arial"/>
              </a:rPr>
              <a:t>v</a:t>
            </a:r>
            <a:r>
              <a:rPr sz="3600" spc="-105" dirty="0">
                <a:latin typeface="Arial"/>
                <a:cs typeface="Arial"/>
              </a:rPr>
              <a:t>o</a:t>
            </a:r>
            <a:r>
              <a:rPr sz="3600" spc="20" dirty="0">
                <a:latin typeface="Arial"/>
                <a:cs typeface="Arial"/>
              </a:rPr>
              <a:t>l</a:t>
            </a:r>
            <a:r>
              <a:rPr sz="3600" spc="-120" dirty="0">
                <a:latin typeface="Arial"/>
                <a:cs typeface="Arial"/>
              </a:rPr>
              <a:t>u</a:t>
            </a:r>
            <a:r>
              <a:rPr sz="3600" spc="200" dirty="0">
                <a:latin typeface="Arial"/>
                <a:cs typeface="Arial"/>
              </a:rPr>
              <a:t>t</a:t>
            </a:r>
            <a:r>
              <a:rPr sz="3600" spc="20" dirty="0">
                <a:latin typeface="Arial"/>
                <a:cs typeface="Arial"/>
              </a:rPr>
              <a:t>i</a:t>
            </a:r>
            <a:r>
              <a:rPr sz="3600" spc="-105" dirty="0">
                <a:latin typeface="Arial"/>
                <a:cs typeface="Arial"/>
              </a:rPr>
              <a:t>o</a:t>
            </a:r>
            <a:r>
              <a:rPr sz="3600" spc="-75" dirty="0">
                <a:latin typeface="Arial"/>
                <a:cs typeface="Arial"/>
              </a:rPr>
              <a:t>n  </a:t>
            </a:r>
            <a:r>
              <a:rPr sz="3600" spc="-250" dirty="0">
                <a:latin typeface="Arial"/>
                <a:cs typeface="Arial"/>
              </a:rPr>
              <a:t>Layer</a:t>
            </a:r>
            <a:endParaRPr sz="3600">
              <a:latin typeface="Arial"/>
              <a:cs typeface="Arial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7653500" y="3483959"/>
            <a:ext cx="1656714" cy="76200"/>
          </a:xfrm>
          <a:custGeom>
            <a:avLst/>
            <a:gdLst/>
            <a:ahLst/>
            <a:cxnLst/>
            <a:rect l="l" t="t" r="r" b="b"/>
            <a:pathLst>
              <a:path w="1656715" h="76200">
                <a:moveTo>
                  <a:pt x="1580170" y="50799"/>
                </a:moveTo>
                <a:lnTo>
                  <a:pt x="1580170" y="76200"/>
                </a:lnTo>
                <a:lnTo>
                  <a:pt x="1630970" y="50800"/>
                </a:lnTo>
                <a:lnTo>
                  <a:pt x="1580170" y="50799"/>
                </a:lnTo>
                <a:close/>
              </a:path>
              <a:path w="1656715" h="76200">
                <a:moveTo>
                  <a:pt x="1580170" y="25399"/>
                </a:moveTo>
                <a:lnTo>
                  <a:pt x="1580170" y="50799"/>
                </a:lnTo>
                <a:lnTo>
                  <a:pt x="1592870" y="50800"/>
                </a:lnTo>
                <a:lnTo>
                  <a:pt x="1592870" y="25400"/>
                </a:lnTo>
                <a:lnTo>
                  <a:pt x="1580170" y="25399"/>
                </a:lnTo>
                <a:close/>
              </a:path>
              <a:path w="1656715" h="76200">
                <a:moveTo>
                  <a:pt x="1580170" y="0"/>
                </a:moveTo>
                <a:lnTo>
                  <a:pt x="1580170" y="25399"/>
                </a:lnTo>
                <a:lnTo>
                  <a:pt x="1592870" y="25400"/>
                </a:lnTo>
                <a:lnTo>
                  <a:pt x="1592870" y="50800"/>
                </a:lnTo>
                <a:lnTo>
                  <a:pt x="1630973" y="50798"/>
                </a:lnTo>
                <a:lnTo>
                  <a:pt x="1656370" y="38100"/>
                </a:lnTo>
                <a:lnTo>
                  <a:pt x="1580170" y="0"/>
                </a:lnTo>
                <a:close/>
              </a:path>
              <a:path w="1656715" h="76200">
                <a:moveTo>
                  <a:pt x="0" y="25398"/>
                </a:moveTo>
                <a:lnTo>
                  <a:pt x="0" y="50798"/>
                </a:lnTo>
                <a:lnTo>
                  <a:pt x="1580170" y="50799"/>
                </a:lnTo>
                <a:lnTo>
                  <a:pt x="1580170" y="25399"/>
                </a:lnTo>
                <a:lnTo>
                  <a:pt x="0" y="253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246769" y="4198079"/>
            <a:ext cx="76200" cy="646430"/>
          </a:xfrm>
          <a:custGeom>
            <a:avLst/>
            <a:gdLst/>
            <a:ahLst/>
            <a:cxnLst/>
            <a:rect l="l" t="t" r="r" b="b"/>
            <a:pathLst>
              <a:path w="76200" h="646429">
                <a:moveTo>
                  <a:pt x="50800" y="63499"/>
                </a:moveTo>
                <a:lnTo>
                  <a:pt x="25400" y="63499"/>
                </a:lnTo>
                <a:lnTo>
                  <a:pt x="25398" y="646289"/>
                </a:lnTo>
                <a:lnTo>
                  <a:pt x="50798" y="646289"/>
                </a:lnTo>
                <a:lnTo>
                  <a:pt x="50800" y="63499"/>
                </a:lnTo>
                <a:close/>
              </a:path>
              <a:path w="76200" h="646429">
                <a:moveTo>
                  <a:pt x="38100" y="0"/>
                </a:moveTo>
                <a:lnTo>
                  <a:pt x="0" y="76199"/>
                </a:lnTo>
                <a:lnTo>
                  <a:pt x="25399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646429">
                <a:moveTo>
                  <a:pt x="69850" y="63499"/>
                </a:moveTo>
                <a:lnTo>
                  <a:pt x="50800" y="63499"/>
                </a:lnTo>
                <a:lnTo>
                  <a:pt x="50799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3343495" y="5001402"/>
            <a:ext cx="1758671" cy="10064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20345" marR="5080" indent="-208279">
              <a:lnSpc>
                <a:spcPts val="3820"/>
              </a:lnSpc>
              <a:spcBef>
                <a:spcPts val="90"/>
              </a:spcBef>
            </a:pPr>
            <a:r>
              <a:rPr sz="3200" spc="-165" dirty="0">
                <a:latin typeface="Arial"/>
                <a:cs typeface="Arial"/>
              </a:rPr>
              <a:t>6x3x5x5  </a:t>
            </a:r>
            <a:r>
              <a:rPr sz="3200" spc="-40" dirty="0">
                <a:latin typeface="Arial"/>
                <a:cs typeface="Arial"/>
              </a:rPr>
              <a:t>filters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2245777" y="5064613"/>
            <a:ext cx="333375" cy="39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125" dirty="0">
                <a:latin typeface="Arial"/>
                <a:cs typeface="Arial"/>
              </a:rPr>
              <a:t>32</a:t>
            </a:r>
            <a:endParaRPr sz="240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7972075" y="5367163"/>
            <a:ext cx="4113529" cy="98616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39065" marR="5080" indent="-127000">
              <a:lnSpc>
                <a:spcPts val="3820"/>
              </a:lnSpc>
              <a:spcBef>
                <a:spcPts val="90"/>
              </a:spcBef>
            </a:pPr>
            <a:r>
              <a:rPr sz="3200" spc="-235" dirty="0">
                <a:latin typeface="Arial"/>
                <a:cs typeface="Arial"/>
              </a:rPr>
              <a:t>Stack </a:t>
            </a:r>
            <a:r>
              <a:rPr sz="3200" spc="-105" dirty="0">
                <a:latin typeface="Arial"/>
                <a:cs typeface="Arial"/>
              </a:rPr>
              <a:t>activations </a:t>
            </a:r>
            <a:r>
              <a:rPr sz="3200" spc="30" dirty="0">
                <a:latin typeface="Arial"/>
                <a:cs typeface="Arial"/>
              </a:rPr>
              <a:t>to </a:t>
            </a:r>
            <a:r>
              <a:rPr sz="3200" spc="-110" dirty="0">
                <a:latin typeface="Arial"/>
                <a:cs typeface="Arial"/>
              </a:rPr>
              <a:t>get</a:t>
            </a:r>
            <a:r>
              <a:rPr sz="3200" spc="-385" dirty="0">
                <a:latin typeface="Arial"/>
                <a:cs typeface="Arial"/>
              </a:rPr>
              <a:t> </a:t>
            </a:r>
            <a:r>
              <a:rPr sz="3200" spc="-250" dirty="0">
                <a:latin typeface="Arial"/>
                <a:cs typeface="Arial"/>
              </a:rPr>
              <a:t>a  </a:t>
            </a:r>
            <a:r>
              <a:rPr sz="3200" spc="-175" dirty="0">
                <a:latin typeface="Arial"/>
                <a:cs typeface="Arial"/>
              </a:rPr>
              <a:t>6x28x28 </a:t>
            </a:r>
            <a:r>
              <a:rPr sz="3200" spc="-5" dirty="0">
                <a:latin typeface="Arial"/>
                <a:cs typeface="Arial"/>
              </a:rPr>
              <a:t>output</a:t>
            </a:r>
            <a:r>
              <a:rPr sz="3200" spc="-185" dirty="0">
                <a:latin typeface="Arial"/>
                <a:cs typeface="Arial"/>
              </a:rPr>
              <a:t> </a:t>
            </a:r>
            <a:r>
              <a:rPr sz="3200" spc="-114" dirty="0">
                <a:latin typeface="Arial"/>
                <a:cs typeface="Arial"/>
              </a:rPr>
              <a:t>image!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453436" y="5588869"/>
            <a:ext cx="180340" cy="39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120" dirty="0">
                <a:latin typeface="Arial"/>
                <a:cs typeface="Arial"/>
              </a:rPr>
              <a:t>3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8876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36861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Convolution</a:t>
            </a:r>
            <a:r>
              <a:rPr spc="-260" dirty="0"/>
              <a:t> </a:t>
            </a:r>
            <a:r>
              <a:rPr spc="-295" dirty="0"/>
              <a:t>Layer</a:t>
            </a:r>
          </a:p>
        </p:txBody>
      </p:sp>
      <p:sp>
        <p:nvSpPr>
          <p:cNvPr id="3" name="object 3"/>
          <p:cNvSpPr/>
          <p:nvPr/>
        </p:nvSpPr>
        <p:spPr>
          <a:xfrm>
            <a:off x="1421561" y="2892126"/>
            <a:ext cx="284480" cy="2686050"/>
          </a:xfrm>
          <a:custGeom>
            <a:avLst/>
            <a:gdLst/>
            <a:ahLst/>
            <a:cxnLst/>
            <a:rect l="l" t="t" r="r" b="b"/>
            <a:pathLst>
              <a:path w="284480" h="2686050">
                <a:moveTo>
                  <a:pt x="0" y="0"/>
                </a:moveTo>
                <a:lnTo>
                  <a:pt x="284153" y="0"/>
                </a:lnTo>
                <a:lnTo>
                  <a:pt x="284153" y="2685530"/>
                </a:lnTo>
                <a:lnTo>
                  <a:pt x="0" y="2685530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05715" y="1901414"/>
            <a:ext cx="991235" cy="3676650"/>
          </a:xfrm>
          <a:custGeom>
            <a:avLst/>
            <a:gdLst/>
            <a:ahLst/>
            <a:cxnLst/>
            <a:rect l="l" t="t" r="r" b="b"/>
            <a:pathLst>
              <a:path w="991235" h="3676650">
                <a:moveTo>
                  <a:pt x="990714" y="0"/>
                </a:moveTo>
                <a:lnTo>
                  <a:pt x="0" y="990711"/>
                </a:lnTo>
                <a:lnTo>
                  <a:pt x="0" y="3676242"/>
                </a:lnTo>
                <a:lnTo>
                  <a:pt x="990714" y="2685530"/>
                </a:lnTo>
                <a:lnTo>
                  <a:pt x="990714" y="0"/>
                </a:lnTo>
                <a:close/>
              </a:path>
            </a:pathLst>
          </a:custGeom>
          <a:solidFill>
            <a:srgbClr val="C4A4A4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21561" y="1901414"/>
            <a:ext cx="1275080" cy="991235"/>
          </a:xfrm>
          <a:custGeom>
            <a:avLst/>
            <a:gdLst/>
            <a:ahLst/>
            <a:cxnLst/>
            <a:rect l="l" t="t" r="r" b="b"/>
            <a:pathLst>
              <a:path w="1275080" h="991235">
                <a:moveTo>
                  <a:pt x="1274867" y="0"/>
                </a:moveTo>
                <a:lnTo>
                  <a:pt x="990714" y="0"/>
                </a:lnTo>
                <a:lnTo>
                  <a:pt x="0" y="990711"/>
                </a:lnTo>
                <a:lnTo>
                  <a:pt x="284153" y="990711"/>
                </a:lnTo>
                <a:lnTo>
                  <a:pt x="1274867" y="0"/>
                </a:lnTo>
                <a:close/>
              </a:path>
            </a:pathLst>
          </a:custGeom>
          <a:solidFill>
            <a:srgbClr val="F6D6D6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21561" y="1901414"/>
            <a:ext cx="1275080" cy="3676650"/>
          </a:xfrm>
          <a:custGeom>
            <a:avLst/>
            <a:gdLst/>
            <a:ahLst/>
            <a:cxnLst/>
            <a:rect l="l" t="t" r="r" b="b"/>
            <a:pathLst>
              <a:path w="1275080" h="3676650">
                <a:moveTo>
                  <a:pt x="0" y="990711"/>
                </a:moveTo>
                <a:lnTo>
                  <a:pt x="990714" y="0"/>
                </a:lnTo>
                <a:lnTo>
                  <a:pt x="1274868" y="0"/>
                </a:lnTo>
                <a:lnTo>
                  <a:pt x="1274868" y="2685530"/>
                </a:lnTo>
                <a:lnTo>
                  <a:pt x="284153" y="3676242"/>
                </a:lnTo>
                <a:lnTo>
                  <a:pt x="0" y="3676242"/>
                </a:lnTo>
                <a:lnTo>
                  <a:pt x="0" y="990711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21561" y="1901414"/>
            <a:ext cx="1275080" cy="991235"/>
          </a:xfrm>
          <a:custGeom>
            <a:avLst/>
            <a:gdLst/>
            <a:ahLst/>
            <a:cxnLst/>
            <a:rect l="l" t="t" r="r" b="b"/>
            <a:pathLst>
              <a:path w="1275080" h="991235">
                <a:moveTo>
                  <a:pt x="0" y="990711"/>
                </a:moveTo>
                <a:lnTo>
                  <a:pt x="284153" y="990711"/>
                </a:lnTo>
                <a:lnTo>
                  <a:pt x="12748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05715" y="2892126"/>
            <a:ext cx="0" cy="2686050"/>
          </a:xfrm>
          <a:custGeom>
            <a:avLst/>
            <a:gdLst/>
            <a:ahLst/>
            <a:cxnLst/>
            <a:rect l="l" t="t" r="r" b="b"/>
            <a:pathLst>
              <a:path h="2686050">
                <a:moveTo>
                  <a:pt x="0" y="0"/>
                </a:moveTo>
                <a:lnTo>
                  <a:pt x="0" y="268553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826820" y="4035044"/>
            <a:ext cx="333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5" dirty="0">
                <a:latin typeface="Arial"/>
                <a:cs typeface="Arial"/>
              </a:rPr>
              <a:t>32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90587" y="3388301"/>
            <a:ext cx="1656714" cy="76200"/>
          </a:xfrm>
          <a:custGeom>
            <a:avLst/>
            <a:gdLst/>
            <a:ahLst/>
            <a:cxnLst/>
            <a:rect l="l" t="t" r="r" b="b"/>
            <a:pathLst>
              <a:path w="1656714" h="76200">
                <a:moveTo>
                  <a:pt x="1580170" y="0"/>
                </a:moveTo>
                <a:lnTo>
                  <a:pt x="1580170" y="76200"/>
                </a:lnTo>
                <a:lnTo>
                  <a:pt x="1630970" y="50800"/>
                </a:lnTo>
                <a:lnTo>
                  <a:pt x="1592870" y="50800"/>
                </a:lnTo>
                <a:lnTo>
                  <a:pt x="1592870" y="25400"/>
                </a:lnTo>
                <a:lnTo>
                  <a:pt x="1630970" y="25400"/>
                </a:lnTo>
                <a:lnTo>
                  <a:pt x="1580170" y="0"/>
                </a:lnTo>
                <a:close/>
              </a:path>
              <a:path w="1656714" h="76200">
                <a:moveTo>
                  <a:pt x="158017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1580170" y="50800"/>
                </a:lnTo>
                <a:lnTo>
                  <a:pt x="1580170" y="25400"/>
                </a:lnTo>
                <a:close/>
              </a:path>
              <a:path w="1656714" h="76200">
                <a:moveTo>
                  <a:pt x="1630970" y="25400"/>
                </a:moveTo>
                <a:lnTo>
                  <a:pt x="1592870" y="25400"/>
                </a:lnTo>
                <a:lnTo>
                  <a:pt x="1592870" y="50800"/>
                </a:lnTo>
                <a:lnTo>
                  <a:pt x="1630970" y="50800"/>
                </a:lnTo>
                <a:lnTo>
                  <a:pt x="1656370" y="38100"/>
                </a:lnTo>
                <a:lnTo>
                  <a:pt x="163097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430808" y="2740209"/>
            <a:ext cx="123189" cy="2524760"/>
          </a:xfrm>
          <a:custGeom>
            <a:avLst/>
            <a:gdLst/>
            <a:ahLst/>
            <a:cxnLst/>
            <a:rect l="l" t="t" r="r" b="b"/>
            <a:pathLst>
              <a:path w="123190" h="2524760">
                <a:moveTo>
                  <a:pt x="0" y="0"/>
                </a:moveTo>
                <a:lnTo>
                  <a:pt x="122936" y="0"/>
                </a:lnTo>
                <a:lnTo>
                  <a:pt x="122936" y="2524312"/>
                </a:lnTo>
                <a:lnTo>
                  <a:pt x="0" y="2524312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553745" y="1588279"/>
            <a:ext cx="1152525" cy="3676650"/>
          </a:xfrm>
          <a:custGeom>
            <a:avLst/>
            <a:gdLst/>
            <a:ahLst/>
            <a:cxnLst/>
            <a:rect l="l" t="t" r="r" b="b"/>
            <a:pathLst>
              <a:path w="1152525" h="3676650">
                <a:moveTo>
                  <a:pt x="1151931" y="0"/>
                </a:moveTo>
                <a:lnTo>
                  <a:pt x="0" y="1151929"/>
                </a:lnTo>
                <a:lnTo>
                  <a:pt x="0" y="3676242"/>
                </a:lnTo>
                <a:lnTo>
                  <a:pt x="1151931" y="2524312"/>
                </a:lnTo>
                <a:lnTo>
                  <a:pt x="1151931" y="0"/>
                </a:lnTo>
                <a:close/>
              </a:path>
            </a:pathLst>
          </a:custGeom>
          <a:solidFill>
            <a:srgbClr val="A2AF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430808" y="1588279"/>
            <a:ext cx="1275080" cy="1152525"/>
          </a:xfrm>
          <a:custGeom>
            <a:avLst/>
            <a:gdLst/>
            <a:ahLst/>
            <a:cxnLst/>
            <a:rect l="l" t="t" r="r" b="b"/>
            <a:pathLst>
              <a:path w="1275079" h="1152525">
                <a:moveTo>
                  <a:pt x="1274867" y="0"/>
                </a:moveTo>
                <a:lnTo>
                  <a:pt x="1151931" y="0"/>
                </a:lnTo>
                <a:lnTo>
                  <a:pt x="0" y="1151929"/>
                </a:lnTo>
                <a:lnTo>
                  <a:pt x="122936" y="1151929"/>
                </a:lnTo>
                <a:lnTo>
                  <a:pt x="1274867" y="0"/>
                </a:lnTo>
                <a:close/>
              </a:path>
            </a:pathLst>
          </a:custGeom>
          <a:solidFill>
            <a:srgbClr val="D4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430808" y="1588279"/>
            <a:ext cx="1275080" cy="3676650"/>
          </a:xfrm>
          <a:custGeom>
            <a:avLst/>
            <a:gdLst/>
            <a:ahLst/>
            <a:cxnLst/>
            <a:rect l="l" t="t" r="r" b="b"/>
            <a:pathLst>
              <a:path w="1275079" h="3676650">
                <a:moveTo>
                  <a:pt x="0" y="1151929"/>
                </a:moveTo>
                <a:lnTo>
                  <a:pt x="1151932" y="0"/>
                </a:lnTo>
                <a:lnTo>
                  <a:pt x="1274868" y="0"/>
                </a:lnTo>
                <a:lnTo>
                  <a:pt x="1274868" y="2524313"/>
                </a:lnTo>
                <a:lnTo>
                  <a:pt x="122935" y="3676242"/>
                </a:lnTo>
                <a:lnTo>
                  <a:pt x="0" y="3676242"/>
                </a:lnTo>
                <a:lnTo>
                  <a:pt x="0" y="1151929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430808" y="1588279"/>
            <a:ext cx="1275080" cy="1152525"/>
          </a:xfrm>
          <a:custGeom>
            <a:avLst/>
            <a:gdLst/>
            <a:ahLst/>
            <a:cxnLst/>
            <a:rect l="l" t="t" r="r" b="b"/>
            <a:pathLst>
              <a:path w="1275079" h="1152525">
                <a:moveTo>
                  <a:pt x="0" y="1151929"/>
                </a:moveTo>
                <a:lnTo>
                  <a:pt x="122935" y="1151929"/>
                </a:lnTo>
                <a:lnTo>
                  <a:pt x="12748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553744" y="2740208"/>
            <a:ext cx="0" cy="2524760"/>
          </a:xfrm>
          <a:custGeom>
            <a:avLst/>
            <a:gdLst/>
            <a:ahLst/>
            <a:cxnLst/>
            <a:rect l="l" t="t" r="r" b="b"/>
            <a:pathLst>
              <a:path h="2524760">
                <a:moveTo>
                  <a:pt x="0" y="0"/>
                </a:moveTo>
                <a:lnTo>
                  <a:pt x="0" y="2524313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904301" y="492251"/>
            <a:ext cx="3035935" cy="995044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87350" marR="5080" indent="-375285">
              <a:lnSpc>
                <a:spcPts val="3790"/>
              </a:lnSpc>
              <a:spcBef>
                <a:spcPts val="265"/>
              </a:spcBef>
            </a:pPr>
            <a:r>
              <a:rPr sz="3200" spc="-160" dirty="0">
                <a:latin typeface="Arial"/>
                <a:cs typeface="Arial"/>
              </a:rPr>
              <a:t>6 </a:t>
            </a:r>
            <a:r>
              <a:rPr sz="3200" spc="-75" dirty="0">
                <a:latin typeface="Arial"/>
                <a:cs typeface="Arial"/>
              </a:rPr>
              <a:t>activation</a:t>
            </a:r>
            <a:r>
              <a:rPr sz="3200" spc="-250" dirty="0">
                <a:latin typeface="Arial"/>
                <a:cs typeface="Arial"/>
              </a:rPr>
              <a:t> </a:t>
            </a:r>
            <a:r>
              <a:rPr sz="3200" spc="-180" dirty="0">
                <a:latin typeface="Arial"/>
                <a:cs typeface="Arial"/>
              </a:rPr>
              <a:t>maps,  </a:t>
            </a:r>
            <a:r>
              <a:rPr sz="3200" spc="-200" dirty="0">
                <a:latin typeface="Arial"/>
                <a:cs typeface="Arial"/>
              </a:rPr>
              <a:t>each</a:t>
            </a:r>
            <a:r>
              <a:rPr sz="3200" spc="-180" dirty="0">
                <a:latin typeface="Arial"/>
                <a:cs typeface="Arial"/>
              </a:rPr>
              <a:t> </a:t>
            </a:r>
            <a:r>
              <a:rPr sz="3200" spc="-175" dirty="0">
                <a:latin typeface="Arial"/>
                <a:cs typeface="Arial"/>
              </a:rPr>
              <a:t>1x28x28</a:t>
            </a:r>
            <a:endParaRPr sz="3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10540" y="1208532"/>
            <a:ext cx="70338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66440" algn="l"/>
              </a:tabLst>
            </a:pPr>
            <a:r>
              <a:rPr sz="3200" spc="-175" dirty="0">
                <a:solidFill>
                  <a:srgbClr val="C00000"/>
                </a:solidFill>
                <a:latin typeface="Arial"/>
                <a:cs typeface="Arial"/>
              </a:rPr>
              <a:t>3x32x32</a:t>
            </a:r>
            <a:r>
              <a:rPr sz="3200" spc="-15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spc="-170" dirty="0">
                <a:solidFill>
                  <a:srgbClr val="C00000"/>
                </a:solidFill>
                <a:latin typeface="Arial"/>
                <a:cs typeface="Arial"/>
              </a:rPr>
              <a:t>image	</a:t>
            </a:r>
            <a:r>
              <a:rPr sz="3200" spc="-180" dirty="0">
                <a:latin typeface="Arial"/>
                <a:cs typeface="Arial"/>
              </a:rPr>
              <a:t>Also </a:t>
            </a:r>
            <a:r>
              <a:rPr sz="3200" spc="-90" dirty="0">
                <a:latin typeface="Arial"/>
                <a:cs typeface="Arial"/>
              </a:rPr>
              <a:t>6-dim </a:t>
            </a:r>
            <a:r>
              <a:rPr sz="3200" spc="-170" dirty="0">
                <a:latin typeface="Arial"/>
                <a:cs typeface="Arial"/>
              </a:rPr>
              <a:t>bias</a:t>
            </a:r>
            <a:r>
              <a:rPr sz="3200" spc="-245" dirty="0">
                <a:latin typeface="Arial"/>
                <a:cs typeface="Arial"/>
              </a:rPr>
              <a:t> </a:t>
            </a:r>
            <a:r>
              <a:rPr sz="3200" spc="-85" dirty="0">
                <a:latin typeface="Arial"/>
                <a:cs typeface="Arial"/>
              </a:rPr>
              <a:t>vector:</a:t>
            </a:r>
            <a:endParaRPr sz="32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384304" y="5168159"/>
            <a:ext cx="175895" cy="884555"/>
          </a:xfrm>
          <a:custGeom>
            <a:avLst/>
            <a:gdLst/>
            <a:ahLst/>
            <a:cxnLst/>
            <a:rect l="l" t="t" r="r" b="b"/>
            <a:pathLst>
              <a:path w="175895" h="884554">
                <a:moveTo>
                  <a:pt x="0" y="0"/>
                </a:moveTo>
                <a:lnTo>
                  <a:pt x="175425" y="0"/>
                </a:lnTo>
                <a:lnTo>
                  <a:pt x="175425" y="884040"/>
                </a:lnTo>
                <a:lnTo>
                  <a:pt x="0" y="884040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559729" y="4967282"/>
            <a:ext cx="201295" cy="1085215"/>
          </a:xfrm>
          <a:custGeom>
            <a:avLst/>
            <a:gdLst/>
            <a:ahLst/>
            <a:cxnLst/>
            <a:rect l="l" t="t" r="r" b="b"/>
            <a:pathLst>
              <a:path w="201295" h="1085214">
                <a:moveTo>
                  <a:pt x="200877" y="0"/>
                </a:moveTo>
                <a:lnTo>
                  <a:pt x="0" y="200877"/>
                </a:lnTo>
                <a:lnTo>
                  <a:pt x="0" y="1084917"/>
                </a:lnTo>
                <a:lnTo>
                  <a:pt x="200877" y="884040"/>
                </a:lnTo>
                <a:lnTo>
                  <a:pt x="200877" y="0"/>
                </a:lnTo>
                <a:close/>
              </a:path>
            </a:pathLst>
          </a:custGeom>
          <a:solidFill>
            <a:srgbClr val="A2AF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384304" y="4967282"/>
            <a:ext cx="376555" cy="201295"/>
          </a:xfrm>
          <a:custGeom>
            <a:avLst/>
            <a:gdLst/>
            <a:ahLst/>
            <a:cxnLst/>
            <a:rect l="l" t="t" r="r" b="b"/>
            <a:pathLst>
              <a:path w="376554" h="201295">
                <a:moveTo>
                  <a:pt x="376302" y="0"/>
                </a:moveTo>
                <a:lnTo>
                  <a:pt x="200877" y="0"/>
                </a:lnTo>
                <a:lnTo>
                  <a:pt x="0" y="200877"/>
                </a:lnTo>
                <a:lnTo>
                  <a:pt x="175425" y="200877"/>
                </a:lnTo>
                <a:lnTo>
                  <a:pt x="376302" y="0"/>
                </a:lnTo>
                <a:close/>
              </a:path>
            </a:pathLst>
          </a:custGeom>
          <a:solidFill>
            <a:srgbClr val="D4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84304" y="4967282"/>
            <a:ext cx="376555" cy="1085215"/>
          </a:xfrm>
          <a:custGeom>
            <a:avLst/>
            <a:gdLst/>
            <a:ahLst/>
            <a:cxnLst/>
            <a:rect l="l" t="t" r="r" b="b"/>
            <a:pathLst>
              <a:path w="376554" h="1085214">
                <a:moveTo>
                  <a:pt x="0" y="200876"/>
                </a:moveTo>
                <a:lnTo>
                  <a:pt x="200877" y="0"/>
                </a:lnTo>
                <a:lnTo>
                  <a:pt x="376302" y="0"/>
                </a:lnTo>
                <a:lnTo>
                  <a:pt x="376302" y="884040"/>
                </a:lnTo>
                <a:lnTo>
                  <a:pt x="175424" y="1084917"/>
                </a:lnTo>
                <a:lnTo>
                  <a:pt x="0" y="1084917"/>
                </a:lnTo>
                <a:lnTo>
                  <a:pt x="0" y="200876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84304" y="4967282"/>
            <a:ext cx="376555" cy="201295"/>
          </a:xfrm>
          <a:custGeom>
            <a:avLst/>
            <a:gdLst/>
            <a:ahLst/>
            <a:cxnLst/>
            <a:rect l="l" t="t" r="r" b="b"/>
            <a:pathLst>
              <a:path w="376554" h="201295">
                <a:moveTo>
                  <a:pt x="0" y="200876"/>
                </a:moveTo>
                <a:lnTo>
                  <a:pt x="175424" y="200876"/>
                </a:lnTo>
                <a:lnTo>
                  <a:pt x="376302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559729" y="5168159"/>
            <a:ext cx="0" cy="884555"/>
          </a:xfrm>
          <a:custGeom>
            <a:avLst/>
            <a:gdLst/>
            <a:ahLst/>
            <a:cxnLst/>
            <a:rect l="l" t="t" r="r" b="b"/>
            <a:pathLst>
              <a:path h="884554">
                <a:moveTo>
                  <a:pt x="0" y="0"/>
                </a:moveTo>
                <a:lnTo>
                  <a:pt x="0" y="88404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97772" y="5168159"/>
            <a:ext cx="175895" cy="884555"/>
          </a:xfrm>
          <a:custGeom>
            <a:avLst/>
            <a:gdLst/>
            <a:ahLst/>
            <a:cxnLst/>
            <a:rect l="l" t="t" r="r" b="b"/>
            <a:pathLst>
              <a:path w="175895" h="884554">
                <a:moveTo>
                  <a:pt x="0" y="0"/>
                </a:moveTo>
                <a:lnTo>
                  <a:pt x="175423" y="0"/>
                </a:lnTo>
                <a:lnTo>
                  <a:pt x="175423" y="884040"/>
                </a:lnTo>
                <a:lnTo>
                  <a:pt x="0" y="88404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73196" y="4967282"/>
            <a:ext cx="201295" cy="1085215"/>
          </a:xfrm>
          <a:custGeom>
            <a:avLst/>
            <a:gdLst/>
            <a:ahLst/>
            <a:cxnLst/>
            <a:rect l="l" t="t" r="r" b="b"/>
            <a:pathLst>
              <a:path w="201295" h="1085214">
                <a:moveTo>
                  <a:pt x="200877" y="0"/>
                </a:moveTo>
                <a:lnTo>
                  <a:pt x="0" y="200877"/>
                </a:lnTo>
                <a:lnTo>
                  <a:pt x="0" y="1084917"/>
                </a:lnTo>
                <a:lnTo>
                  <a:pt x="200877" y="884040"/>
                </a:lnTo>
                <a:lnTo>
                  <a:pt x="200877" y="0"/>
                </a:lnTo>
                <a:close/>
              </a:path>
            </a:pathLst>
          </a:custGeom>
          <a:solidFill>
            <a:srgbClr val="AEBC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697772" y="4967282"/>
            <a:ext cx="376555" cy="201295"/>
          </a:xfrm>
          <a:custGeom>
            <a:avLst/>
            <a:gdLst/>
            <a:ahLst/>
            <a:cxnLst/>
            <a:rect l="l" t="t" r="r" b="b"/>
            <a:pathLst>
              <a:path w="376554" h="201295">
                <a:moveTo>
                  <a:pt x="376300" y="0"/>
                </a:moveTo>
                <a:lnTo>
                  <a:pt x="200877" y="0"/>
                </a:lnTo>
                <a:lnTo>
                  <a:pt x="0" y="200877"/>
                </a:lnTo>
                <a:lnTo>
                  <a:pt x="175423" y="200877"/>
                </a:lnTo>
                <a:lnTo>
                  <a:pt x="376300" y="0"/>
                </a:lnTo>
                <a:close/>
              </a:path>
            </a:pathLst>
          </a:custGeom>
          <a:solidFill>
            <a:srgbClr val="E0EE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697772" y="4967282"/>
            <a:ext cx="376555" cy="1085215"/>
          </a:xfrm>
          <a:custGeom>
            <a:avLst/>
            <a:gdLst/>
            <a:ahLst/>
            <a:cxnLst/>
            <a:rect l="l" t="t" r="r" b="b"/>
            <a:pathLst>
              <a:path w="376554" h="1085214">
                <a:moveTo>
                  <a:pt x="0" y="200876"/>
                </a:moveTo>
                <a:lnTo>
                  <a:pt x="200877" y="0"/>
                </a:lnTo>
                <a:lnTo>
                  <a:pt x="376302" y="0"/>
                </a:lnTo>
                <a:lnTo>
                  <a:pt x="376302" y="884040"/>
                </a:lnTo>
                <a:lnTo>
                  <a:pt x="175424" y="1084917"/>
                </a:lnTo>
                <a:lnTo>
                  <a:pt x="0" y="1084917"/>
                </a:lnTo>
                <a:lnTo>
                  <a:pt x="0" y="200876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697772" y="4967282"/>
            <a:ext cx="376555" cy="201295"/>
          </a:xfrm>
          <a:custGeom>
            <a:avLst/>
            <a:gdLst/>
            <a:ahLst/>
            <a:cxnLst/>
            <a:rect l="l" t="t" r="r" b="b"/>
            <a:pathLst>
              <a:path w="376554" h="201295">
                <a:moveTo>
                  <a:pt x="0" y="200876"/>
                </a:moveTo>
                <a:lnTo>
                  <a:pt x="175424" y="200876"/>
                </a:lnTo>
                <a:lnTo>
                  <a:pt x="376302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73197" y="5168159"/>
            <a:ext cx="0" cy="884555"/>
          </a:xfrm>
          <a:custGeom>
            <a:avLst/>
            <a:gdLst/>
            <a:ahLst/>
            <a:cxnLst/>
            <a:rect l="l" t="t" r="r" b="b"/>
            <a:pathLst>
              <a:path h="884554">
                <a:moveTo>
                  <a:pt x="0" y="0"/>
                </a:moveTo>
                <a:lnTo>
                  <a:pt x="0" y="88404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631644" y="2740566"/>
            <a:ext cx="123189" cy="2524760"/>
          </a:xfrm>
          <a:custGeom>
            <a:avLst/>
            <a:gdLst/>
            <a:ahLst/>
            <a:cxnLst/>
            <a:rect l="l" t="t" r="r" b="b"/>
            <a:pathLst>
              <a:path w="123190" h="2524760">
                <a:moveTo>
                  <a:pt x="0" y="0"/>
                </a:moveTo>
                <a:lnTo>
                  <a:pt x="122934" y="0"/>
                </a:lnTo>
                <a:lnTo>
                  <a:pt x="122934" y="2524312"/>
                </a:lnTo>
                <a:lnTo>
                  <a:pt x="0" y="2524312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754579" y="1588636"/>
            <a:ext cx="1152525" cy="3676650"/>
          </a:xfrm>
          <a:custGeom>
            <a:avLst/>
            <a:gdLst/>
            <a:ahLst/>
            <a:cxnLst/>
            <a:rect l="l" t="t" r="r" b="b"/>
            <a:pathLst>
              <a:path w="1152525" h="3676650">
                <a:moveTo>
                  <a:pt x="1151933" y="0"/>
                </a:moveTo>
                <a:lnTo>
                  <a:pt x="0" y="1151929"/>
                </a:lnTo>
                <a:lnTo>
                  <a:pt x="0" y="3676242"/>
                </a:lnTo>
                <a:lnTo>
                  <a:pt x="1151933" y="2524312"/>
                </a:lnTo>
                <a:lnTo>
                  <a:pt x="1151933" y="0"/>
                </a:lnTo>
                <a:close/>
              </a:path>
            </a:pathLst>
          </a:custGeom>
          <a:solidFill>
            <a:srgbClr val="AEBC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631644" y="1588636"/>
            <a:ext cx="1275080" cy="1152525"/>
          </a:xfrm>
          <a:custGeom>
            <a:avLst/>
            <a:gdLst/>
            <a:ahLst/>
            <a:cxnLst/>
            <a:rect l="l" t="t" r="r" b="b"/>
            <a:pathLst>
              <a:path w="1275079" h="1152525">
                <a:moveTo>
                  <a:pt x="1274867" y="0"/>
                </a:moveTo>
                <a:lnTo>
                  <a:pt x="1151931" y="0"/>
                </a:lnTo>
                <a:lnTo>
                  <a:pt x="0" y="1151929"/>
                </a:lnTo>
                <a:lnTo>
                  <a:pt x="122934" y="1151929"/>
                </a:lnTo>
                <a:lnTo>
                  <a:pt x="1274867" y="0"/>
                </a:lnTo>
                <a:close/>
              </a:path>
            </a:pathLst>
          </a:custGeom>
          <a:solidFill>
            <a:srgbClr val="E0EE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631644" y="1588636"/>
            <a:ext cx="1275080" cy="3676650"/>
          </a:xfrm>
          <a:custGeom>
            <a:avLst/>
            <a:gdLst/>
            <a:ahLst/>
            <a:cxnLst/>
            <a:rect l="l" t="t" r="r" b="b"/>
            <a:pathLst>
              <a:path w="1275079" h="3676650">
                <a:moveTo>
                  <a:pt x="0" y="1151929"/>
                </a:moveTo>
                <a:lnTo>
                  <a:pt x="1151932" y="0"/>
                </a:lnTo>
                <a:lnTo>
                  <a:pt x="1274868" y="0"/>
                </a:lnTo>
                <a:lnTo>
                  <a:pt x="1274868" y="2524313"/>
                </a:lnTo>
                <a:lnTo>
                  <a:pt x="122935" y="3676242"/>
                </a:lnTo>
                <a:lnTo>
                  <a:pt x="0" y="3676242"/>
                </a:lnTo>
                <a:lnTo>
                  <a:pt x="0" y="1151929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631644" y="1588636"/>
            <a:ext cx="1275080" cy="1152525"/>
          </a:xfrm>
          <a:custGeom>
            <a:avLst/>
            <a:gdLst/>
            <a:ahLst/>
            <a:cxnLst/>
            <a:rect l="l" t="t" r="r" b="b"/>
            <a:pathLst>
              <a:path w="1275079" h="1152525">
                <a:moveTo>
                  <a:pt x="0" y="1151929"/>
                </a:moveTo>
                <a:lnTo>
                  <a:pt x="122935" y="1151929"/>
                </a:lnTo>
                <a:lnTo>
                  <a:pt x="12748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754579" y="2740565"/>
            <a:ext cx="0" cy="2524760"/>
          </a:xfrm>
          <a:custGeom>
            <a:avLst/>
            <a:gdLst/>
            <a:ahLst/>
            <a:cxnLst/>
            <a:rect l="l" t="t" r="r" b="b"/>
            <a:pathLst>
              <a:path h="2524760">
                <a:moveTo>
                  <a:pt x="0" y="0"/>
                </a:moveTo>
                <a:lnTo>
                  <a:pt x="0" y="2524313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834791" y="2740566"/>
            <a:ext cx="123189" cy="2524760"/>
          </a:xfrm>
          <a:custGeom>
            <a:avLst/>
            <a:gdLst/>
            <a:ahLst/>
            <a:cxnLst/>
            <a:rect l="l" t="t" r="r" b="b"/>
            <a:pathLst>
              <a:path w="123190" h="2524760">
                <a:moveTo>
                  <a:pt x="0" y="0"/>
                </a:moveTo>
                <a:lnTo>
                  <a:pt x="122934" y="0"/>
                </a:lnTo>
                <a:lnTo>
                  <a:pt x="122934" y="2524312"/>
                </a:lnTo>
                <a:lnTo>
                  <a:pt x="0" y="2524312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957725" y="1588636"/>
            <a:ext cx="1152525" cy="3676650"/>
          </a:xfrm>
          <a:custGeom>
            <a:avLst/>
            <a:gdLst/>
            <a:ahLst/>
            <a:cxnLst/>
            <a:rect l="l" t="t" r="r" b="b"/>
            <a:pathLst>
              <a:path w="1152525" h="3676650">
                <a:moveTo>
                  <a:pt x="1151933" y="0"/>
                </a:moveTo>
                <a:lnTo>
                  <a:pt x="0" y="1151929"/>
                </a:lnTo>
                <a:lnTo>
                  <a:pt x="0" y="3676242"/>
                </a:lnTo>
                <a:lnTo>
                  <a:pt x="1151933" y="2524312"/>
                </a:lnTo>
                <a:lnTo>
                  <a:pt x="1151933" y="0"/>
                </a:lnTo>
                <a:close/>
              </a:path>
            </a:pathLst>
          </a:custGeom>
          <a:solidFill>
            <a:srgbClr val="C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834791" y="1588636"/>
            <a:ext cx="1275080" cy="1152525"/>
          </a:xfrm>
          <a:custGeom>
            <a:avLst/>
            <a:gdLst/>
            <a:ahLst/>
            <a:cxnLst/>
            <a:rect l="l" t="t" r="r" b="b"/>
            <a:pathLst>
              <a:path w="1275079" h="1152525">
                <a:moveTo>
                  <a:pt x="1274867" y="0"/>
                </a:moveTo>
                <a:lnTo>
                  <a:pt x="1151931" y="0"/>
                </a:lnTo>
                <a:lnTo>
                  <a:pt x="0" y="1151929"/>
                </a:lnTo>
                <a:lnTo>
                  <a:pt x="122934" y="1151929"/>
                </a:lnTo>
                <a:lnTo>
                  <a:pt x="1274867" y="0"/>
                </a:lnTo>
                <a:close/>
              </a:path>
            </a:pathLst>
          </a:custGeom>
          <a:solidFill>
            <a:srgbClr val="F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834791" y="1588636"/>
            <a:ext cx="1275080" cy="3676650"/>
          </a:xfrm>
          <a:custGeom>
            <a:avLst/>
            <a:gdLst/>
            <a:ahLst/>
            <a:cxnLst/>
            <a:rect l="l" t="t" r="r" b="b"/>
            <a:pathLst>
              <a:path w="1275079" h="3676650">
                <a:moveTo>
                  <a:pt x="0" y="1151929"/>
                </a:moveTo>
                <a:lnTo>
                  <a:pt x="1151932" y="0"/>
                </a:lnTo>
                <a:lnTo>
                  <a:pt x="1274868" y="0"/>
                </a:lnTo>
                <a:lnTo>
                  <a:pt x="1274868" y="2524313"/>
                </a:lnTo>
                <a:lnTo>
                  <a:pt x="122935" y="3676242"/>
                </a:lnTo>
                <a:lnTo>
                  <a:pt x="0" y="3676242"/>
                </a:lnTo>
                <a:lnTo>
                  <a:pt x="0" y="1151929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834791" y="1588636"/>
            <a:ext cx="1275080" cy="1152525"/>
          </a:xfrm>
          <a:custGeom>
            <a:avLst/>
            <a:gdLst/>
            <a:ahLst/>
            <a:cxnLst/>
            <a:rect l="l" t="t" r="r" b="b"/>
            <a:pathLst>
              <a:path w="1275079" h="1152525">
                <a:moveTo>
                  <a:pt x="0" y="1151929"/>
                </a:moveTo>
                <a:lnTo>
                  <a:pt x="122935" y="1151929"/>
                </a:lnTo>
                <a:lnTo>
                  <a:pt x="12748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957727" y="2740565"/>
            <a:ext cx="0" cy="2524760"/>
          </a:xfrm>
          <a:custGeom>
            <a:avLst/>
            <a:gdLst/>
            <a:ahLst/>
            <a:cxnLst/>
            <a:rect l="l" t="t" r="r" b="b"/>
            <a:pathLst>
              <a:path h="2524760">
                <a:moveTo>
                  <a:pt x="0" y="0"/>
                </a:moveTo>
                <a:lnTo>
                  <a:pt x="0" y="2524313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037937" y="2740566"/>
            <a:ext cx="123189" cy="2524760"/>
          </a:xfrm>
          <a:custGeom>
            <a:avLst/>
            <a:gdLst/>
            <a:ahLst/>
            <a:cxnLst/>
            <a:rect l="l" t="t" r="r" b="b"/>
            <a:pathLst>
              <a:path w="123190" h="2524760">
                <a:moveTo>
                  <a:pt x="0" y="0"/>
                </a:moveTo>
                <a:lnTo>
                  <a:pt x="122936" y="0"/>
                </a:lnTo>
                <a:lnTo>
                  <a:pt x="122936" y="2524312"/>
                </a:lnTo>
                <a:lnTo>
                  <a:pt x="0" y="2524312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160873" y="1588636"/>
            <a:ext cx="1152525" cy="3676650"/>
          </a:xfrm>
          <a:custGeom>
            <a:avLst/>
            <a:gdLst/>
            <a:ahLst/>
            <a:cxnLst/>
            <a:rect l="l" t="t" r="r" b="b"/>
            <a:pathLst>
              <a:path w="1152525" h="3676650">
                <a:moveTo>
                  <a:pt x="1151931" y="0"/>
                </a:moveTo>
                <a:lnTo>
                  <a:pt x="0" y="1151929"/>
                </a:lnTo>
                <a:lnTo>
                  <a:pt x="0" y="3676242"/>
                </a:lnTo>
                <a:lnTo>
                  <a:pt x="1151931" y="2524312"/>
                </a:lnTo>
                <a:lnTo>
                  <a:pt x="1151931" y="0"/>
                </a:lnTo>
                <a:close/>
              </a:path>
            </a:pathLst>
          </a:custGeom>
          <a:solidFill>
            <a:srgbClr val="CDC3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037937" y="1588636"/>
            <a:ext cx="1275080" cy="1152525"/>
          </a:xfrm>
          <a:custGeom>
            <a:avLst/>
            <a:gdLst/>
            <a:ahLst/>
            <a:cxnLst/>
            <a:rect l="l" t="t" r="r" b="b"/>
            <a:pathLst>
              <a:path w="1275079" h="1152525">
                <a:moveTo>
                  <a:pt x="1274867" y="0"/>
                </a:moveTo>
                <a:lnTo>
                  <a:pt x="1151933" y="0"/>
                </a:lnTo>
                <a:lnTo>
                  <a:pt x="0" y="1151929"/>
                </a:lnTo>
                <a:lnTo>
                  <a:pt x="122936" y="1151929"/>
                </a:lnTo>
                <a:lnTo>
                  <a:pt x="1274867" y="0"/>
                </a:lnTo>
                <a:close/>
              </a:path>
            </a:pathLst>
          </a:custGeom>
          <a:solidFill>
            <a:srgbClr val="FFF5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037937" y="1588636"/>
            <a:ext cx="1275080" cy="3676650"/>
          </a:xfrm>
          <a:custGeom>
            <a:avLst/>
            <a:gdLst/>
            <a:ahLst/>
            <a:cxnLst/>
            <a:rect l="l" t="t" r="r" b="b"/>
            <a:pathLst>
              <a:path w="1275079" h="3676650">
                <a:moveTo>
                  <a:pt x="0" y="1151929"/>
                </a:moveTo>
                <a:lnTo>
                  <a:pt x="1151932" y="0"/>
                </a:lnTo>
                <a:lnTo>
                  <a:pt x="1274868" y="0"/>
                </a:lnTo>
                <a:lnTo>
                  <a:pt x="1274868" y="2524313"/>
                </a:lnTo>
                <a:lnTo>
                  <a:pt x="122935" y="3676242"/>
                </a:lnTo>
                <a:lnTo>
                  <a:pt x="0" y="3676242"/>
                </a:lnTo>
                <a:lnTo>
                  <a:pt x="0" y="1151929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037937" y="1588636"/>
            <a:ext cx="1275080" cy="1152525"/>
          </a:xfrm>
          <a:custGeom>
            <a:avLst/>
            <a:gdLst/>
            <a:ahLst/>
            <a:cxnLst/>
            <a:rect l="l" t="t" r="r" b="b"/>
            <a:pathLst>
              <a:path w="1275079" h="1152525">
                <a:moveTo>
                  <a:pt x="0" y="1151929"/>
                </a:moveTo>
                <a:lnTo>
                  <a:pt x="122935" y="1151929"/>
                </a:lnTo>
                <a:lnTo>
                  <a:pt x="12748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160873" y="2740565"/>
            <a:ext cx="0" cy="2524760"/>
          </a:xfrm>
          <a:custGeom>
            <a:avLst/>
            <a:gdLst/>
            <a:ahLst/>
            <a:cxnLst/>
            <a:rect l="l" t="t" r="r" b="b"/>
            <a:pathLst>
              <a:path h="2524760">
                <a:moveTo>
                  <a:pt x="0" y="0"/>
                </a:moveTo>
                <a:lnTo>
                  <a:pt x="0" y="2524313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241084" y="2740566"/>
            <a:ext cx="123189" cy="2524760"/>
          </a:xfrm>
          <a:custGeom>
            <a:avLst/>
            <a:gdLst/>
            <a:ahLst/>
            <a:cxnLst/>
            <a:rect l="l" t="t" r="r" b="b"/>
            <a:pathLst>
              <a:path w="123190" h="2524760">
                <a:moveTo>
                  <a:pt x="0" y="0"/>
                </a:moveTo>
                <a:lnTo>
                  <a:pt x="122936" y="0"/>
                </a:lnTo>
                <a:lnTo>
                  <a:pt x="122936" y="2524312"/>
                </a:lnTo>
                <a:lnTo>
                  <a:pt x="0" y="2524312"/>
                </a:lnTo>
                <a:lnTo>
                  <a:pt x="0" y="0"/>
                </a:lnTo>
                <a:close/>
              </a:path>
            </a:pathLst>
          </a:custGeom>
          <a:solidFill>
            <a:srgbClr val="D9D2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364020" y="1588636"/>
            <a:ext cx="1152525" cy="3676650"/>
          </a:xfrm>
          <a:custGeom>
            <a:avLst/>
            <a:gdLst/>
            <a:ahLst/>
            <a:cxnLst/>
            <a:rect l="l" t="t" r="r" b="b"/>
            <a:pathLst>
              <a:path w="1152525" h="3676650">
                <a:moveTo>
                  <a:pt x="1151931" y="0"/>
                </a:moveTo>
                <a:lnTo>
                  <a:pt x="0" y="1151929"/>
                </a:lnTo>
                <a:lnTo>
                  <a:pt x="0" y="3676242"/>
                </a:lnTo>
                <a:lnTo>
                  <a:pt x="1151931" y="2524312"/>
                </a:lnTo>
                <a:lnTo>
                  <a:pt x="1151931" y="0"/>
                </a:lnTo>
                <a:close/>
              </a:path>
            </a:pathLst>
          </a:custGeom>
          <a:solidFill>
            <a:srgbClr val="AEA9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241084" y="1588636"/>
            <a:ext cx="1275080" cy="1152525"/>
          </a:xfrm>
          <a:custGeom>
            <a:avLst/>
            <a:gdLst/>
            <a:ahLst/>
            <a:cxnLst/>
            <a:rect l="l" t="t" r="r" b="b"/>
            <a:pathLst>
              <a:path w="1275079" h="1152525">
                <a:moveTo>
                  <a:pt x="1274867" y="0"/>
                </a:moveTo>
                <a:lnTo>
                  <a:pt x="1151933" y="0"/>
                </a:lnTo>
                <a:lnTo>
                  <a:pt x="0" y="1151929"/>
                </a:lnTo>
                <a:lnTo>
                  <a:pt x="122936" y="1151929"/>
                </a:lnTo>
                <a:lnTo>
                  <a:pt x="1274867" y="0"/>
                </a:lnTo>
                <a:close/>
              </a:path>
            </a:pathLst>
          </a:custGeom>
          <a:solidFill>
            <a:srgbClr val="E0DB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241084" y="1588636"/>
            <a:ext cx="1275080" cy="3676650"/>
          </a:xfrm>
          <a:custGeom>
            <a:avLst/>
            <a:gdLst/>
            <a:ahLst/>
            <a:cxnLst/>
            <a:rect l="l" t="t" r="r" b="b"/>
            <a:pathLst>
              <a:path w="1275079" h="3676650">
                <a:moveTo>
                  <a:pt x="0" y="1151929"/>
                </a:moveTo>
                <a:lnTo>
                  <a:pt x="1151932" y="0"/>
                </a:lnTo>
                <a:lnTo>
                  <a:pt x="1274868" y="0"/>
                </a:lnTo>
                <a:lnTo>
                  <a:pt x="1274868" y="2524313"/>
                </a:lnTo>
                <a:lnTo>
                  <a:pt x="122935" y="3676242"/>
                </a:lnTo>
                <a:lnTo>
                  <a:pt x="0" y="3676242"/>
                </a:lnTo>
                <a:lnTo>
                  <a:pt x="0" y="1151929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241084" y="1588636"/>
            <a:ext cx="1275080" cy="1152525"/>
          </a:xfrm>
          <a:custGeom>
            <a:avLst/>
            <a:gdLst/>
            <a:ahLst/>
            <a:cxnLst/>
            <a:rect l="l" t="t" r="r" b="b"/>
            <a:pathLst>
              <a:path w="1275079" h="1152525">
                <a:moveTo>
                  <a:pt x="0" y="1151929"/>
                </a:moveTo>
                <a:lnTo>
                  <a:pt x="122935" y="1151929"/>
                </a:lnTo>
                <a:lnTo>
                  <a:pt x="12748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364020" y="2740565"/>
            <a:ext cx="0" cy="2524760"/>
          </a:xfrm>
          <a:custGeom>
            <a:avLst/>
            <a:gdLst/>
            <a:ahLst/>
            <a:cxnLst/>
            <a:rect l="l" t="t" r="r" b="b"/>
            <a:pathLst>
              <a:path h="2524760">
                <a:moveTo>
                  <a:pt x="0" y="0"/>
                </a:moveTo>
                <a:lnTo>
                  <a:pt x="0" y="2524313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444230" y="2740566"/>
            <a:ext cx="123189" cy="2524760"/>
          </a:xfrm>
          <a:custGeom>
            <a:avLst/>
            <a:gdLst/>
            <a:ahLst/>
            <a:cxnLst/>
            <a:rect l="l" t="t" r="r" b="b"/>
            <a:pathLst>
              <a:path w="123190" h="2524760">
                <a:moveTo>
                  <a:pt x="0" y="0"/>
                </a:moveTo>
                <a:lnTo>
                  <a:pt x="122935" y="0"/>
                </a:lnTo>
                <a:lnTo>
                  <a:pt x="122935" y="2524312"/>
                </a:lnTo>
                <a:lnTo>
                  <a:pt x="0" y="2524312"/>
                </a:lnTo>
                <a:lnTo>
                  <a:pt x="0" y="0"/>
                </a:lnTo>
                <a:close/>
              </a:path>
            </a:pathLst>
          </a:custGeom>
          <a:solidFill>
            <a:srgbClr val="FCE5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567167" y="1588636"/>
            <a:ext cx="1152525" cy="3676650"/>
          </a:xfrm>
          <a:custGeom>
            <a:avLst/>
            <a:gdLst/>
            <a:ahLst/>
            <a:cxnLst/>
            <a:rect l="l" t="t" r="r" b="b"/>
            <a:pathLst>
              <a:path w="1152525" h="3676650">
                <a:moveTo>
                  <a:pt x="1151931" y="0"/>
                </a:moveTo>
                <a:lnTo>
                  <a:pt x="0" y="1151929"/>
                </a:lnTo>
                <a:lnTo>
                  <a:pt x="0" y="3676242"/>
                </a:lnTo>
                <a:lnTo>
                  <a:pt x="1151931" y="2524312"/>
                </a:lnTo>
                <a:lnTo>
                  <a:pt x="1151931" y="0"/>
                </a:lnTo>
                <a:close/>
              </a:path>
            </a:pathLst>
          </a:custGeom>
          <a:solidFill>
            <a:srgbClr val="CBB8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444230" y="1588636"/>
            <a:ext cx="1275080" cy="1152525"/>
          </a:xfrm>
          <a:custGeom>
            <a:avLst/>
            <a:gdLst/>
            <a:ahLst/>
            <a:cxnLst/>
            <a:rect l="l" t="t" r="r" b="b"/>
            <a:pathLst>
              <a:path w="1275079" h="1152525">
                <a:moveTo>
                  <a:pt x="1274867" y="0"/>
                </a:moveTo>
                <a:lnTo>
                  <a:pt x="1151933" y="0"/>
                </a:lnTo>
                <a:lnTo>
                  <a:pt x="0" y="1151929"/>
                </a:lnTo>
                <a:lnTo>
                  <a:pt x="122935" y="1151929"/>
                </a:lnTo>
                <a:lnTo>
                  <a:pt x="1274867" y="0"/>
                </a:lnTo>
                <a:close/>
              </a:path>
            </a:pathLst>
          </a:custGeom>
          <a:solidFill>
            <a:srgbClr val="FDEA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444230" y="1588636"/>
            <a:ext cx="1275080" cy="3676650"/>
          </a:xfrm>
          <a:custGeom>
            <a:avLst/>
            <a:gdLst/>
            <a:ahLst/>
            <a:cxnLst/>
            <a:rect l="l" t="t" r="r" b="b"/>
            <a:pathLst>
              <a:path w="1275079" h="3676650">
                <a:moveTo>
                  <a:pt x="0" y="1151929"/>
                </a:moveTo>
                <a:lnTo>
                  <a:pt x="1151932" y="0"/>
                </a:lnTo>
                <a:lnTo>
                  <a:pt x="1274868" y="0"/>
                </a:lnTo>
                <a:lnTo>
                  <a:pt x="1274868" y="2524313"/>
                </a:lnTo>
                <a:lnTo>
                  <a:pt x="122935" y="3676242"/>
                </a:lnTo>
                <a:lnTo>
                  <a:pt x="0" y="3676242"/>
                </a:lnTo>
                <a:lnTo>
                  <a:pt x="0" y="1151929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0444230" y="1588636"/>
            <a:ext cx="1275080" cy="1152525"/>
          </a:xfrm>
          <a:custGeom>
            <a:avLst/>
            <a:gdLst/>
            <a:ahLst/>
            <a:cxnLst/>
            <a:rect l="l" t="t" r="r" b="b"/>
            <a:pathLst>
              <a:path w="1275079" h="1152525">
                <a:moveTo>
                  <a:pt x="0" y="1151929"/>
                </a:moveTo>
                <a:lnTo>
                  <a:pt x="122935" y="1151929"/>
                </a:lnTo>
                <a:lnTo>
                  <a:pt x="12748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0567166" y="2740565"/>
            <a:ext cx="0" cy="2524760"/>
          </a:xfrm>
          <a:custGeom>
            <a:avLst/>
            <a:gdLst/>
            <a:ahLst/>
            <a:cxnLst/>
            <a:rect l="l" t="t" r="r" b="b"/>
            <a:pathLst>
              <a:path h="2524760">
                <a:moveTo>
                  <a:pt x="0" y="0"/>
                </a:moveTo>
                <a:lnTo>
                  <a:pt x="0" y="2524313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016331" y="5168159"/>
            <a:ext cx="175895" cy="884555"/>
          </a:xfrm>
          <a:custGeom>
            <a:avLst/>
            <a:gdLst/>
            <a:ahLst/>
            <a:cxnLst/>
            <a:rect l="l" t="t" r="r" b="b"/>
            <a:pathLst>
              <a:path w="175895" h="884554">
                <a:moveTo>
                  <a:pt x="0" y="0"/>
                </a:moveTo>
                <a:lnTo>
                  <a:pt x="175425" y="0"/>
                </a:lnTo>
                <a:lnTo>
                  <a:pt x="175425" y="884040"/>
                </a:lnTo>
                <a:lnTo>
                  <a:pt x="0" y="884040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191756" y="4967282"/>
            <a:ext cx="201295" cy="1085215"/>
          </a:xfrm>
          <a:custGeom>
            <a:avLst/>
            <a:gdLst/>
            <a:ahLst/>
            <a:cxnLst/>
            <a:rect l="l" t="t" r="r" b="b"/>
            <a:pathLst>
              <a:path w="201295" h="1085214">
                <a:moveTo>
                  <a:pt x="200877" y="0"/>
                </a:moveTo>
                <a:lnTo>
                  <a:pt x="0" y="200877"/>
                </a:lnTo>
                <a:lnTo>
                  <a:pt x="0" y="1084917"/>
                </a:lnTo>
                <a:lnTo>
                  <a:pt x="200877" y="884040"/>
                </a:lnTo>
                <a:lnTo>
                  <a:pt x="200877" y="0"/>
                </a:lnTo>
                <a:close/>
              </a:path>
            </a:pathLst>
          </a:custGeom>
          <a:solidFill>
            <a:srgbClr val="C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016331" y="4967282"/>
            <a:ext cx="376555" cy="201295"/>
          </a:xfrm>
          <a:custGeom>
            <a:avLst/>
            <a:gdLst/>
            <a:ahLst/>
            <a:cxnLst/>
            <a:rect l="l" t="t" r="r" b="b"/>
            <a:pathLst>
              <a:path w="376554" h="201295">
                <a:moveTo>
                  <a:pt x="376302" y="0"/>
                </a:moveTo>
                <a:lnTo>
                  <a:pt x="200877" y="0"/>
                </a:lnTo>
                <a:lnTo>
                  <a:pt x="0" y="200877"/>
                </a:lnTo>
                <a:lnTo>
                  <a:pt x="175425" y="200877"/>
                </a:lnTo>
                <a:lnTo>
                  <a:pt x="376302" y="0"/>
                </a:lnTo>
                <a:close/>
              </a:path>
            </a:pathLst>
          </a:custGeom>
          <a:solidFill>
            <a:srgbClr val="F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016331" y="4967282"/>
            <a:ext cx="376555" cy="1085215"/>
          </a:xfrm>
          <a:custGeom>
            <a:avLst/>
            <a:gdLst/>
            <a:ahLst/>
            <a:cxnLst/>
            <a:rect l="l" t="t" r="r" b="b"/>
            <a:pathLst>
              <a:path w="376554" h="1085214">
                <a:moveTo>
                  <a:pt x="0" y="200876"/>
                </a:moveTo>
                <a:lnTo>
                  <a:pt x="200877" y="0"/>
                </a:lnTo>
                <a:lnTo>
                  <a:pt x="376302" y="0"/>
                </a:lnTo>
                <a:lnTo>
                  <a:pt x="376302" y="884040"/>
                </a:lnTo>
                <a:lnTo>
                  <a:pt x="175424" y="1084917"/>
                </a:lnTo>
                <a:lnTo>
                  <a:pt x="0" y="1084917"/>
                </a:lnTo>
                <a:lnTo>
                  <a:pt x="0" y="200876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016331" y="4967282"/>
            <a:ext cx="376555" cy="201295"/>
          </a:xfrm>
          <a:custGeom>
            <a:avLst/>
            <a:gdLst/>
            <a:ahLst/>
            <a:cxnLst/>
            <a:rect l="l" t="t" r="r" b="b"/>
            <a:pathLst>
              <a:path w="376554" h="201295">
                <a:moveTo>
                  <a:pt x="0" y="200876"/>
                </a:moveTo>
                <a:lnTo>
                  <a:pt x="175424" y="200876"/>
                </a:lnTo>
                <a:lnTo>
                  <a:pt x="376302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191756" y="5168159"/>
            <a:ext cx="0" cy="884555"/>
          </a:xfrm>
          <a:custGeom>
            <a:avLst/>
            <a:gdLst/>
            <a:ahLst/>
            <a:cxnLst/>
            <a:rect l="l" t="t" r="r" b="b"/>
            <a:pathLst>
              <a:path h="884554">
                <a:moveTo>
                  <a:pt x="0" y="0"/>
                </a:moveTo>
                <a:lnTo>
                  <a:pt x="0" y="88404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328764" y="5168159"/>
            <a:ext cx="175895" cy="884555"/>
          </a:xfrm>
          <a:custGeom>
            <a:avLst/>
            <a:gdLst/>
            <a:ahLst/>
            <a:cxnLst/>
            <a:rect l="l" t="t" r="r" b="b"/>
            <a:pathLst>
              <a:path w="175895" h="884554">
                <a:moveTo>
                  <a:pt x="0" y="0"/>
                </a:moveTo>
                <a:lnTo>
                  <a:pt x="175425" y="0"/>
                </a:lnTo>
                <a:lnTo>
                  <a:pt x="175425" y="884040"/>
                </a:lnTo>
                <a:lnTo>
                  <a:pt x="0" y="884040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504189" y="4967282"/>
            <a:ext cx="201295" cy="1085215"/>
          </a:xfrm>
          <a:custGeom>
            <a:avLst/>
            <a:gdLst/>
            <a:ahLst/>
            <a:cxnLst/>
            <a:rect l="l" t="t" r="r" b="b"/>
            <a:pathLst>
              <a:path w="201295" h="1085214">
                <a:moveTo>
                  <a:pt x="200877" y="0"/>
                </a:moveTo>
                <a:lnTo>
                  <a:pt x="0" y="200877"/>
                </a:lnTo>
                <a:lnTo>
                  <a:pt x="0" y="1084917"/>
                </a:lnTo>
                <a:lnTo>
                  <a:pt x="200877" y="884040"/>
                </a:lnTo>
                <a:lnTo>
                  <a:pt x="200877" y="0"/>
                </a:lnTo>
                <a:close/>
              </a:path>
            </a:pathLst>
          </a:custGeom>
          <a:solidFill>
            <a:srgbClr val="CDC3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328764" y="4967282"/>
            <a:ext cx="376555" cy="201295"/>
          </a:xfrm>
          <a:custGeom>
            <a:avLst/>
            <a:gdLst/>
            <a:ahLst/>
            <a:cxnLst/>
            <a:rect l="l" t="t" r="r" b="b"/>
            <a:pathLst>
              <a:path w="376554" h="201295">
                <a:moveTo>
                  <a:pt x="376302" y="0"/>
                </a:moveTo>
                <a:lnTo>
                  <a:pt x="200877" y="0"/>
                </a:lnTo>
                <a:lnTo>
                  <a:pt x="0" y="200877"/>
                </a:lnTo>
                <a:lnTo>
                  <a:pt x="175425" y="200877"/>
                </a:lnTo>
                <a:lnTo>
                  <a:pt x="376302" y="0"/>
                </a:lnTo>
                <a:close/>
              </a:path>
            </a:pathLst>
          </a:custGeom>
          <a:solidFill>
            <a:srgbClr val="FFF5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328764" y="4967282"/>
            <a:ext cx="376555" cy="1085215"/>
          </a:xfrm>
          <a:custGeom>
            <a:avLst/>
            <a:gdLst/>
            <a:ahLst/>
            <a:cxnLst/>
            <a:rect l="l" t="t" r="r" b="b"/>
            <a:pathLst>
              <a:path w="376554" h="1085214">
                <a:moveTo>
                  <a:pt x="0" y="200876"/>
                </a:moveTo>
                <a:lnTo>
                  <a:pt x="200877" y="0"/>
                </a:lnTo>
                <a:lnTo>
                  <a:pt x="376302" y="0"/>
                </a:lnTo>
                <a:lnTo>
                  <a:pt x="376302" y="884040"/>
                </a:lnTo>
                <a:lnTo>
                  <a:pt x="175424" y="1084917"/>
                </a:lnTo>
                <a:lnTo>
                  <a:pt x="0" y="1084917"/>
                </a:lnTo>
                <a:lnTo>
                  <a:pt x="0" y="200876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328764" y="4967282"/>
            <a:ext cx="376555" cy="201295"/>
          </a:xfrm>
          <a:custGeom>
            <a:avLst/>
            <a:gdLst/>
            <a:ahLst/>
            <a:cxnLst/>
            <a:rect l="l" t="t" r="r" b="b"/>
            <a:pathLst>
              <a:path w="376554" h="201295">
                <a:moveTo>
                  <a:pt x="0" y="200876"/>
                </a:moveTo>
                <a:lnTo>
                  <a:pt x="175424" y="200876"/>
                </a:lnTo>
                <a:lnTo>
                  <a:pt x="376302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504189" y="5168159"/>
            <a:ext cx="0" cy="884555"/>
          </a:xfrm>
          <a:custGeom>
            <a:avLst/>
            <a:gdLst/>
            <a:ahLst/>
            <a:cxnLst/>
            <a:rect l="l" t="t" r="r" b="b"/>
            <a:pathLst>
              <a:path h="884554">
                <a:moveTo>
                  <a:pt x="0" y="0"/>
                </a:moveTo>
                <a:lnTo>
                  <a:pt x="0" y="88404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642230" y="5168159"/>
            <a:ext cx="175895" cy="884555"/>
          </a:xfrm>
          <a:custGeom>
            <a:avLst/>
            <a:gdLst/>
            <a:ahLst/>
            <a:cxnLst/>
            <a:rect l="l" t="t" r="r" b="b"/>
            <a:pathLst>
              <a:path w="175895" h="884554">
                <a:moveTo>
                  <a:pt x="0" y="0"/>
                </a:moveTo>
                <a:lnTo>
                  <a:pt x="175425" y="0"/>
                </a:lnTo>
                <a:lnTo>
                  <a:pt x="175425" y="884040"/>
                </a:lnTo>
                <a:lnTo>
                  <a:pt x="0" y="884040"/>
                </a:lnTo>
                <a:lnTo>
                  <a:pt x="0" y="0"/>
                </a:lnTo>
                <a:close/>
              </a:path>
            </a:pathLst>
          </a:custGeom>
          <a:solidFill>
            <a:srgbClr val="D9D2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817655" y="4967282"/>
            <a:ext cx="201295" cy="1085215"/>
          </a:xfrm>
          <a:custGeom>
            <a:avLst/>
            <a:gdLst/>
            <a:ahLst/>
            <a:cxnLst/>
            <a:rect l="l" t="t" r="r" b="b"/>
            <a:pathLst>
              <a:path w="201295" h="1085214">
                <a:moveTo>
                  <a:pt x="200877" y="0"/>
                </a:moveTo>
                <a:lnTo>
                  <a:pt x="0" y="200877"/>
                </a:lnTo>
                <a:lnTo>
                  <a:pt x="0" y="1084917"/>
                </a:lnTo>
                <a:lnTo>
                  <a:pt x="200877" y="884040"/>
                </a:lnTo>
                <a:lnTo>
                  <a:pt x="200877" y="0"/>
                </a:lnTo>
                <a:close/>
              </a:path>
            </a:pathLst>
          </a:custGeom>
          <a:solidFill>
            <a:srgbClr val="AEA9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642230" y="4967282"/>
            <a:ext cx="376555" cy="201295"/>
          </a:xfrm>
          <a:custGeom>
            <a:avLst/>
            <a:gdLst/>
            <a:ahLst/>
            <a:cxnLst/>
            <a:rect l="l" t="t" r="r" b="b"/>
            <a:pathLst>
              <a:path w="376554" h="201295">
                <a:moveTo>
                  <a:pt x="376302" y="0"/>
                </a:moveTo>
                <a:lnTo>
                  <a:pt x="200877" y="0"/>
                </a:lnTo>
                <a:lnTo>
                  <a:pt x="0" y="200877"/>
                </a:lnTo>
                <a:lnTo>
                  <a:pt x="175425" y="200877"/>
                </a:lnTo>
                <a:lnTo>
                  <a:pt x="376302" y="0"/>
                </a:lnTo>
                <a:close/>
              </a:path>
            </a:pathLst>
          </a:custGeom>
          <a:solidFill>
            <a:srgbClr val="E0DB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642230" y="4967282"/>
            <a:ext cx="376555" cy="1085215"/>
          </a:xfrm>
          <a:custGeom>
            <a:avLst/>
            <a:gdLst/>
            <a:ahLst/>
            <a:cxnLst/>
            <a:rect l="l" t="t" r="r" b="b"/>
            <a:pathLst>
              <a:path w="376554" h="1085214">
                <a:moveTo>
                  <a:pt x="0" y="200876"/>
                </a:moveTo>
                <a:lnTo>
                  <a:pt x="200877" y="0"/>
                </a:lnTo>
                <a:lnTo>
                  <a:pt x="376302" y="0"/>
                </a:lnTo>
                <a:lnTo>
                  <a:pt x="376302" y="884040"/>
                </a:lnTo>
                <a:lnTo>
                  <a:pt x="175424" y="1084917"/>
                </a:lnTo>
                <a:lnTo>
                  <a:pt x="0" y="1084917"/>
                </a:lnTo>
                <a:lnTo>
                  <a:pt x="0" y="200876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642230" y="4967282"/>
            <a:ext cx="376555" cy="201295"/>
          </a:xfrm>
          <a:custGeom>
            <a:avLst/>
            <a:gdLst/>
            <a:ahLst/>
            <a:cxnLst/>
            <a:rect l="l" t="t" r="r" b="b"/>
            <a:pathLst>
              <a:path w="376554" h="201295">
                <a:moveTo>
                  <a:pt x="0" y="200876"/>
                </a:moveTo>
                <a:lnTo>
                  <a:pt x="175424" y="200876"/>
                </a:lnTo>
                <a:lnTo>
                  <a:pt x="376302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817655" y="5168159"/>
            <a:ext cx="0" cy="884555"/>
          </a:xfrm>
          <a:custGeom>
            <a:avLst/>
            <a:gdLst/>
            <a:ahLst/>
            <a:cxnLst/>
            <a:rect l="l" t="t" r="r" b="b"/>
            <a:pathLst>
              <a:path h="884554">
                <a:moveTo>
                  <a:pt x="0" y="0"/>
                </a:moveTo>
                <a:lnTo>
                  <a:pt x="0" y="88404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960791" y="5168159"/>
            <a:ext cx="175895" cy="884555"/>
          </a:xfrm>
          <a:custGeom>
            <a:avLst/>
            <a:gdLst/>
            <a:ahLst/>
            <a:cxnLst/>
            <a:rect l="l" t="t" r="r" b="b"/>
            <a:pathLst>
              <a:path w="175895" h="884554">
                <a:moveTo>
                  <a:pt x="0" y="0"/>
                </a:moveTo>
                <a:lnTo>
                  <a:pt x="175425" y="0"/>
                </a:lnTo>
                <a:lnTo>
                  <a:pt x="175425" y="884040"/>
                </a:lnTo>
                <a:lnTo>
                  <a:pt x="0" y="884040"/>
                </a:lnTo>
                <a:lnTo>
                  <a:pt x="0" y="0"/>
                </a:lnTo>
                <a:close/>
              </a:path>
            </a:pathLst>
          </a:custGeom>
          <a:solidFill>
            <a:srgbClr val="FCE5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136216" y="4967282"/>
            <a:ext cx="201295" cy="1085215"/>
          </a:xfrm>
          <a:custGeom>
            <a:avLst/>
            <a:gdLst/>
            <a:ahLst/>
            <a:cxnLst/>
            <a:rect l="l" t="t" r="r" b="b"/>
            <a:pathLst>
              <a:path w="201295" h="1085214">
                <a:moveTo>
                  <a:pt x="200877" y="0"/>
                </a:moveTo>
                <a:lnTo>
                  <a:pt x="0" y="200877"/>
                </a:lnTo>
                <a:lnTo>
                  <a:pt x="0" y="1084917"/>
                </a:lnTo>
                <a:lnTo>
                  <a:pt x="200877" y="884040"/>
                </a:lnTo>
                <a:lnTo>
                  <a:pt x="200877" y="0"/>
                </a:lnTo>
                <a:close/>
              </a:path>
            </a:pathLst>
          </a:custGeom>
          <a:solidFill>
            <a:srgbClr val="CBB8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960791" y="4967282"/>
            <a:ext cx="376555" cy="201295"/>
          </a:xfrm>
          <a:custGeom>
            <a:avLst/>
            <a:gdLst/>
            <a:ahLst/>
            <a:cxnLst/>
            <a:rect l="l" t="t" r="r" b="b"/>
            <a:pathLst>
              <a:path w="376554" h="201295">
                <a:moveTo>
                  <a:pt x="376302" y="0"/>
                </a:moveTo>
                <a:lnTo>
                  <a:pt x="200877" y="0"/>
                </a:lnTo>
                <a:lnTo>
                  <a:pt x="0" y="200877"/>
                </a:lnTo>
                <a:lnTo>
                  <a:pt x="175425" y="200877"/>
                </a:lnTo>
                <a:lnTo>
                  <a:pt x="376302" y="0"/>
                </a:lnTo>
                <a:close/>
              </a:path>
            </a:pathLst>
          </a:custGeom>
          <a:solidFill>
            <a:srgbClr val="FDEA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960791" y="4967282"/>
            <a:ext cx="376555" cy="1085215"/>
          </a:xfrm>
          <a:custGeom>
            <a:avLst/>
            <a:gdLst/>
            <a:ahLst/>
            <a:cxnLst/>
            <a:rect l="l" t="t" r="r" b="b"/>
            <a:pathLst>
              <a:path w="376554" h="1085214">
                <a:moveTo>
                  <a:pt x="0" y="200876"/>
                </a:moveTo>
                <a:lnTo>
                  <a:pt x="200877" y="0"/>
                </a:lnTo>
                <a:lnTo>
                  <a:pt x="376302" y="0"/>
                </a:lnTo>
                <a:lnTo>
                  <a:pt x="376302" y="884040"/>
                </a:lnTo>
                <a:lnTo>
                  <a:pt x="175424" y="1084917"/>
                </a:lnTo>
                <a:lnTo>
                  <a:pt x="0" y="1084917"/>
                </a:lnTo>
                <a:lnTo>
                  <a:pt x="0" y="200876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960791" y="4967282"/>
            <a:ext cx="376555" cy="201295"/>
          </a:xfrm>
          <a:custGeom>
            <a:avLst/>
            <a:gdLst/>
            <a:ahLst/>
            <a:cxnLst/>
            <a:rect l="l" t="t" r="r" b="b"/>
            <a:pathLst>
              <a:path w="376554" h="201295">
                <a:moveTo>
                  <a:pt x="0" y="200876"/>
                </a:moveTo>
                <a:lnTo>
                  <a:pt x="175424" y="200876"/>
                </a:lnTo>
                <a:lnTo>
                  <a:pt x="376302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136216" y="5168159"/>
            <a:ext cx="0" cy="884555"/>
          </a:xfrm>
          <a:custGeom>
            <a:avLst/>
            <a:gdLst/>
            <a:ahLst/>
            <a:cxnLst/>
            <a:rect l="l" t="t" r="r" b="b"/>
            <a:pathLst>
              <a:path h="884554">
                <a:moveTo>
                  <a:pt x="0" y="0"/>
                </a:moveTo>
                <a:lnTo>
                  <a:pt x="0" y="88404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4990653" y="2921894"/>
            <a:ext cx="2508885" cy="120078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759460" marR="123825" indent="-627380">
              <a:lnSpc>
                <a:spcPts val="4300"/>
              </a:lnSpc>
              <a:spcBef>
                <a:spcPts val="310"/>
              </a:spcBef>
            </a:pPr>
            <a:r>
              <a:rPr sz="3600" spc="-440" dirty="0">
                <a:latin typeface="Arial"/>
                <a:cs typeface="Arial"/>
              </a:rPr>
              <a:t>C</a:t>
            </a:r>
            <a:r>
              <a:rPr sz="3600" spc="-345" dirty="0">
                <a:latin typeface="Arial"/>
                <a:cs typeface="Arial"/>
              </a:rPr>
              <a:t>o</a:t>
            </a:r>
            <a:r>
              <a:rPr sz="3600" spc="-180" dirty="0">
                <a:latin typeface="Arial"/>
                <a:cs typeface="Arial"/>
              </a:rPr>
              <a:t>n</a:t>
            </a:r>
            <a:r>
              <a:rPr sz="3600" spc="-215" dirty="0">
                <a:latin typeface="Arial"/>
                <a:cs typeface="Arial"/>
              </a:rPr>
              <a:t>v</a:t>
            </a:r>
            <a:r>
              <a:rPr sz="3600" spc="-105" dirty="0">
                <a:latin typeface="Arial"/>
                <a:cs typeface="Arial"/>
              </a:rPr>
              <a:t>o</a:t>
            </a:r>
            <a:r>
              <a:rPr sz="3600" spc="20" dirty="0">
                <a:latin typeface="Arial"/>
                <a:cs typeface="Arial"/>
              </a:rPr>
              <a:t>l</a:t>
            </a:r>
            <a:r>
              <a:rPr sz="3600" spc="-120" dirty="0">
                <a:latin typeface="Arial"/>
                <a:cs typeface="Arial"/>
              </a:rPr>
              <a:t>u</a:t>
            </a:r>
            <a:r>
              <a:rPr sz="3600" spc="200" dirty="0">
                <a:latin typeface="Arial"/>
                <a:cs typeface="Arial"/>
              </a:rPr>
              <a:t>t</a:t>
            </a:r>
            <a:r>
              <a:rPr sz="3600" spc="20" dirty="0">
                <a:latin typeface="Arial"/>
                <a:cs typeface="Arial"/>
              </a:rPr>
              <a:t>i</a:t>
            </a:r>
            <a:r>
              <a:rPr sz="3600" spc="-105" dirty="0">
                <a:latin typeface="Arial"/>
                <a:cs typeface="Arial"/>
              </a:rPr>
              <a:t>o</a:t>
            </a:r>
            <a:r>
              <a:rPr sz="3600" spc="-75" dirty="0">
                <a:latin typeface="Arial"/>
                <a:cs typeface="Arial"/>
              </a:rPr>
              <a:t>n  </a:t>
            </a:r>
            <a:r>
              <a:rPr sz="3600" spc="-250" dirty="0">
                <a:latin typeface="Arial"/>
                <a:cs typeface="Arial"/>
              </a:rPr>
              <a:t>Layer</a:t>
            </a:r>
            <a:endParaRPr sz="3600">
              <a:latin typeface="Arial"/>
              <a:cs typeface="Arial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7653500" y="3483959"/>
            <a:ext cx="1656714" cy="76200"/>
          </a:xfrm>
          <a:custGeom>
            <a:avLst/>
            <a:gdLst/>
            <a:ahLst/>
            <a:cxnLst/>
            <a:rect l="l" t="t" r="r" b="b"/>
            <a:pathLst>
              <a:path w="1656715" h="76200">
                <a:moveTo>
                  <a:pt x="1580170" y="50799"/>
                </a:moveTo>
                <a:lnTo>
                  <a:pt x="1580170" y="76200"/>
                </a:lnTo>
                <a:lnTo>
                  <a:pt x="1630970" y="50800"/>
                </a:lnTo>
                <a:lnTo>
                  <a:pt x="1580170" y="50799"/>
                </a:lnTo>
                <a:close/>
              </a:path>
              <a:path w="1656715" h="76200">
                <a:moveTo>
                  <a:pt x="1580170" y="25399"/>
                </a:moveTo>
                <a:lnTo>
                  <a:pt x="1580170" y="50799"/>
                </a:lnTo>
                <a:lnTo>
                  <a:pt x="1592870" y="50800"/>
                </a:lnTo>
                <a:lnTo>
                  <a:pt x="1592870" y="25400"/>
                </a:lnTo>
                <a:lnTo>
                  <a:pt x="1580170" y="25399"/>
                </a:lnTo>
                <a:close/>
              </a:path>
              <a:path w="1656715" h="76200">
                <a:moveTo>
                  <a:pt x="1580170" y="0"/>
                </a:moveTo>
                <a:lnTo>
                  <a:pt x="1580170" y="25399"/>
                </a:lnTo>
                <a:lnTo>
                  <a:pt x="1592870" y="25400"/>
                </a:lnTo>
                <a:lnTo>
                  <a:pt x="1592870" y="50800"/>
                </a:lnTo>
                <a:lnTo>
                  <a:pt x="1630973" y="50798"/>
                </a:lnTo>
                <a:lnTo>
                  <a:pt x="1656370" y="38100"/>
                </a:lnTo>
                <a:lnTo>
                  <a:pt x="1580170" y="0"/>
                </a:lnTo>
                <a:close/>
              </a:path>
              <a:path w="1656715" h="76200">
                <a:moveTo>
                  <a:pt x="0" y="25398"/>
                </a:moveTo>
                <a:lnTo>
                  <a:pt x="0" y="50798"/>
                </a:lnTo>
                <a:lnTo>
                  <a:pt x="1580170" y="50799"/>
                </a:lnTo>
                <a:lnTo>
                  <a:pt x="1580170" y="25399"/>
                </a:lnTo>
                <a:lnTo>
                  <a:pt x="0" y="253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246769" y="4198079"/>
            <a:ext cx="76200" cy="646430"/>
          </a:xfrm>
          <a:custGeom>
            <a:avLst/>
            <a:gdLst/>
            <a:ahLst/>
            <a:cxnLst/>
            <a:rect l="l" t="t" r="r" b="b"/>
            <a:pathLst>
              <a:path w="76200" h="646429">
                <a:moveTo>
                  <a:pt x="50800" y="63499"/>
                </a:moveTo>
                <a:lnTo>
                  <a:pt x="25400" y="63499"/>
                </a:lnTo>
                <a:lnTo>
                  <a:pt x="25398" y="646289"/>
                </a:lnTo>
                <a:lnTo>
                  <a:pt x="50798" y="646289"/>
                </a:lnTo>
                <a:lnTo>
                  <a:pt x="50800" y="63499"/>
                </a:lnTo>
                <a:close/>
              </a:path>
              <a:path w="76200" h="646429">
                <a:moveTo>
                  <a:pt x="38100" y="0"/>
                </a:moveTo>
                <a:lnTo>
                  <a:pt x="0" y="76199"/>
                </a:lnTo>
                <a:lnTo>
                  <a:pt x="25399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646429">
                <a:moveTo>
                  <a:pt x="69850" y="63499"/>
                </a:moveTo>
                <a:lnTo>
                  <a:pt x="50800" y="63499"/>
                </a:lnTo>
                <a:lnTo>
                  <a:pt x="50799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8" name="object 88"/>
          <p:cNvGraphicFramePr>
            <a:graphicFrameLocks noGrp="1"/>
          </p:cNvGraphicFramePr>
          <p:nvPr/>
        </p:nvGraphicFramePr>
        <p:xfrm>
          <a:off x="5430534" y="1824624"/>
          <a:ext cx="1720850" cy="2885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8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8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2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82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5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9" name="object 89"/>
          <p:cNvSpPr/>
          <p:nvPr/>
        </p:nvSpPr>
        <p:spPr>
          <a:xfrm>
            <a:off x="6241276" y="2181114"/>
            <a:ext cx="76200" cy="689610"/>
          </a:xfrm>
          <a:custGeom>
            <a:avLst/>
            <a:gdLst/>
            <a:ahLst/>
            <a:cxnLst/>
            <a:rect l="l" t="t" r="r" b="b"/>
            <a:pathLst>
              <a:path w="76200" h="689610">
                <a:moveTo>
                  <a:pt x="25400" y="613206"/>
                </a:moveTo>
                <a:lnTo>
                  <a:pt x="0" y="613206"/>
                </a:lnTo>
                <a:lnTo>
                  <a:pt x="38100" y="689406"/>
                </a:lnTo>
                <a:lnTo>
                  <a:pt x="69850" y="625906"/>
                </a:lnTo>
                <a:lnTo>
                  <a:pt x="25400" y="625906"/>
                </a:lnTo>
                <a:lnTo>
                  <a:pt x="25400" y="613206"/>
                </a:lnTo>
                <a:close/>
              </a:path>
              <a:path w="76200" h="689610">
                <a:moveTo>
                  <a:pt x="50800" y="0"/>
                </a:moveTo>
                <a:lnTo>
                  <a:pt x="25400" y="0"/>
                </a:lnTo>
                <a:lnTo>
                  <a:pt x="25400" y="625906"/>
                </a:lnTo>
                <a:lnTo>
                  <a:pt x="50800" y="625906"/>
                </a:lnTo>
                <a:lnTo>
                  <a:pt x="50800" y="0"/>
                </a:lnTo>
                <a:close/>
              </a:path>
              <a:path w="76200" h="689610">
                <a:moveTo>
                  <a:pt x="76200" y="613206"/>
                </a:moveTo>
                <a:lnTo>
                  <a:pt x="50800" y="613206"/>
                </a:lnTo>
                <a:lnTo>
                  <a:pt x="50800" y="625906"/>
                </a:lnTo>
                <a:lnTo>
                  <a:pt x="69850" y="625906"/>
                </a:lnTo>
                <a:lnTo>
                  <a:pt x="76200" y="6132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3721041" y="5001402"/>
            <a:ext cx="1637426" cy="10064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20345" marR="5080" indent="-208279">
              <a:lnSpc>
                <a:spcPts val="3820"/>
              </a:lnSpc>
              <a:spcBef>
                <a:spcPts val="90"/>
              </a:spcBef>
            </a:pPr>
            <a:r>
              <a:rPr sz="3200" spc="-165" dirty="0">
                <a:latin typeface="Arial"/>
                <a:cs typeface="Arial"/>
              </a:rPr>
              <a:t>6x3x5x5  </a:t>
            </a:r>
            <a:r>
              <a:rPr sz="3200" spc="-40" dirty="0">
                <a:latin typeface="Arial"/>
                <a:cs typeface="Arial"/>
              </a:rPr>
              <a:t>filters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2245777" y="5064613"/>
            <a:ext cx="333375" cy="39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125" dirty="0">
                <a:latin typeface="Arial"/>
                <a:cs typeface="Arial"/>
              </a:rPr>
              <a:t>32</a:t>
            </a:r>
            <a:endParaRPr sz="2400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7972075" y="5367163"/>
            <a:ext cx="4113529" cy="98616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39065" marR="5080" indent="-127000">
              <a:lnSpc>
                <a:spcPts val="3820"/>
              </a:lnSpc>
              <a:spcBef>
                <a:spcPts val="90"/>
              </a:spcBef>
            </a:pPr>
            <a:r>
              <a:rPr sz="3200" spc="-235" dirty="0">
                <a:latin typeface="Arial"/>
                <a:cs typeface="Arial"/>
              </a:rPr>
              <a:t>Stack </a:t>
            </a:r>
            <a:r>
              <a:rPr sz="3200" spc="-105" dirty="0">
                <a:latin typeface="Arial"/>
                <a:cs typeface="Arial"/>
              </a:rPr>
              <a:t>activations </a:t>
            </a:r>
            <a:r>
              <a:rPr sz="3200" spc="30" dirty="0">
                <a:latin typeface="Arial"/>
                <a:cs typeface="Arial"/>
              </a:rPr>
              <a:t>to </a:t>
            </a:r>
            <a:r>
              <a:rPr sz="3200" spc="-110" dirty="0">
                <a:latin typeface="Arial"/>
                <a:cs typeface="Arial"/>
              </a:rPr>
              <a:t>get</a:t>
            </a:r>
            <a:r>
              <a:rPr sz="3200" spc="-385" dirty="0">
                <a:latin typeface="Arial"/>
                <a:cs typeface="Arial"/>
              </a:rPr>
              <a:t> </a:t>
            </a:r>
            <a:r>
              <a:rPr sz="3200" spc="-250" dirty="0">
                <a:latin typeface="Arial"/>
                <a:cs typeface="Arial"/>
              </a:rPr>
              <a:t>a  </a:t>
            </a:r>
            <a:r>
              <a:rPr sz="3200" spc="-175" dirty="0">
                <a:latin typeface="Arial"/>
                <a:cs typeface="Arial"/>
              </a:rPr>
              <a:t>6x28x28 </a:t>
            </a:r>
            <a:r>
              <a:rPr sz="3200" spc="-5" dirty="0">
                <a:latin typeface="Arial"/>
                <a:cs typeface="Arial"/>
              </a:rPr>
              <a:t>output</a:t>
            </a:r>
            <a:r>
              <a:rPr sz="3200" spc="-185" dirty="0">
                <a:latin typeface="Arial"/>
                <a:cs typeface="Arial"/>
              </a:rPr>
              <a:t> </a:t>
            </a:r>
            <a:r>
              <a:rPr sz="3200" spc="-114" dirty="0">
                <a:latin typeface="Arial"/>
                <a:cs typeface="Arial"/>
              </a:rPr>
              <a:t>image!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1453436" y="5588869"/>
            <a:ext cx="180340" cy="39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120" dirty="0">
                <a:latin typeface="Arial"/>
                <a:cs typeface="Arial"/>
              </a:rPr>
              <a:t>3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7354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4854" y="2296176"/>
            <a:ext cx="284480" cy="2686050"/>
          </a:xfrm>
          <a:custGeom>
            <a:avLst/>
            <a:gdLst/>
            <a:ahLst/>
            <a:cxnLst/>
            <a:rect l="l" t="t" r="r" b="b"/>
            <a:pathLst>
              <a:path w="284480" h="2686050">
                <a:moveTo>
                  <a:pt x="0" y="0"/>
                </a:moveTo>
                <a:lnTo>
                  <a:pt x="284153" y="0"/>
                </a:lnTo>
                <a:lnTo>
                  <a:pt x="284153" y="2685530"/>
                </a:lnTo>
                <a:lnTo>
                  <a:pt x="0" y="2685530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79007" y="1305464"/>
            <a:ext cx="991235" cy="3676650"/>
          </a:xfrm>
          <a:custGeom>
            <a:avLst/>
            <a:gdLst/>
            <a:ahLst/>
            <a:cxnLst/>
            <a:rect l="l" t="t" r="r" b="b"/>
            <a:pathLst>
              <a:path w="991235" h="3676650">
                <a:moveTo>
                  <a:pt x="990714" y="0"/>
                </a:moveTo>
                <a:lnTo>
                  <a:pt x="0" y="990711"/>
                </a:lnTo>
                <a:lnTo>
                  <a:pt x="0" y="3676242"/>
                </a:lnTo>
                <a:lnTo>
                  <a:pt x="990714" y="2685530"/>
                </a:lnTo>
                <a:lnTo>
                  <a:pt x="990714" y="0"/>
                </a:lnTo>
                <a:close/>
              </a:path>
            </a:pathLst>
          </a:custGeom>
          <a:solidFill>
            <a:srgbClr val="C4A4A4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854" y="1305464"/>
            <a:ext cx="1275080" cy="991235"/>
          </a:xfrm>
          <a:custGeom>
            <a:avLst/>
            <a:gdLst/>
            <a:ahLst/>
            <a:cxnLst/>
            <a:rect l="l" t="t" r="r" b="b"/>
            <a:pathLst>
              <a:path w="1275080" h="991235">
                <a:moveTo>
                  <a:pt x="1274867" y="0"/>
                </a:moveTo>
                <a:lnTo>
                  <a:pt x="990714" y="0"/>
                </a:lnTo>
                <a:lnTo>
                  <a:pt x="0" y="990711"/>
                </a:lnTo>
                <a:lnTo>
                  <a:pt x="284153" y="990711"/>
                </a:lnTo>
                <a:lnTo>
                  <a:pt x="1274867" y="0"/>
                </a:lnTo>
                <a:close/>
              </a:path>
            </a:pathLst>
          </a:custGeom>
          <a:solidFill>
            <a:srgbClr val="F6D6D6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4854" y="1305464"/>
            <a:ext cx="1275080" cy="3676650"/>
          </a:xfrm>
          <a:custGeom>
            <a:avLst/>
            <a:gdLst/>
            <a:ahLst/>
            <a:cxnLst/>
            <a:rect l="l" t="t" r="r" b="b"/>
            <a:pathLst>
              <a:path w="1275080" h="3676650">
                <a:moveTo>
                  <a:pt x="0" y="990711"/>
                </a:moveTo>
                <a:lnTo>
                  <a:pt x="990714" y="0"/>
                </a:lnTo>
                <a:lnTo>
                  <a:pt x="1274868" y="0"/>
                </a:lnTo>
                <a:lnTo>
                  <a:pt x="1274868" y="2685530"/>
                </a:lnTo>
                <a:lnTo>
                  <a:pt x="284153" y="3676242"/>
                </a:lnTo>
                <a:lnTo>
                  <a:pt x="0" y="3676242"/>
                </a:lnTo>
                <a:lnTo>
                  <a:pt x="0" y="990711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4854" y="1305464"/>
            <a:ext cx="1275080" cy="991235"/>
          </a:xfrm>
          <a:custGeom>
            <a:avLst/>
            <a:gdLst/>
            <a:ahLst/>
            <a:cxnLst/>
            <a:rect l="l" t="t" r="r" b="b"/>
            <a:pathLst>
              <a:path w="1275080" h="991235">
                <a:moveTo>
                  <a:pt x="0" y="990711"/>
                </a:moveTo>
                <a:lnTo>
                  <a:pt x="284153" y="990711"/>
                </a:lnTo>
                <a:lnTo>
                  <a:pt x="12748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79007" y="2296176"/>
            <a:ext cx="0" cy="2686050"/>
          </a:xfrm>
          <a:custGeom>
            <a:avLst/>
            <a:gdLst/>
            <a:ahLst/>
            <a:cxnLst/>
            <a:rect l="l" t="t" r="r" b="b"/>
            <a:pathLst>
              <a:path h="2686050">
                <a:moveTo>
                  <a:pt x="0" y="0"/>
                </a:moveTo>
                <a:lnTo>
                  <a:pt x="0" y="268553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46780" y="2296176"/>
            <a:ext cx="284480" cy="2686050"/>
          </a:xfrm>
          <a:custGeom>
            <a:avLst/>
            <a:gdLst/>
            <a:ahLst/>
            <a:cxnLst/>
            <a:rect l="l" t="t" r="r" b="b"/>
            <a:pathLst>
              <a:path w="284479" h="2686050">
                <a:moveTo>
                  <a:pt x="0" y="0"/>
                </a:moveTo>
                <a:lnTo>
                  <a:pt x="284153" y="0"/>
                </a:lnTo>
                <a:lnTo>
                  <a:pt x="284153" y="2685530"/>
                </a:lnTo>
                <a:lnTo>
                  <a:pt x="0" y="2685530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30933" y="1305464"/>
            <a:ext cx="991235" cy="3676650"/>
          </a:xfrm>
          <a:custGeom>
            <a:avLst/>
            <a:gdLst/>
            <a:ahLst/>
            <a:cxnLst/>
            <a:rect l="l" t="t" r="r" b="b"/>
            <a:pathLst>
              <a:path w="991235" h="3676650">
                <a:moveTo>
                  <a:pt x="990714" y="0"/>
                </a:moveTo>
                <a:lnTo>
                  <a:pt x="0" y="990711"/>
                </a:lnTo>
                <a:lnTo>
                  <a:pt x="0" y="3676242"/>
                </a:lnTo>
                <a:lnTo>
                  <a:pt x="990714" y="2685530"/>
                </a:lnTo>
                <a:lnTo>
                  <a:pt x="990714" y="0"/>
                </a:lnTo>
                <a:close/>
              </a:path>
            </a:pathLst>
          </a:custGeom>
          <a:solidFill>
            <a:srgbClr val="A2AF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46780" y="1305464"/>
            <a:ext cx="1275080" cy="991235"/>
          </a:xfrm>
          <a:custGeom>
            <a:avLst/>
            <a:gdLst/>
            <a:ahLst/>
            <a:cxnLst/>
            <a:rect l="l" t="t" r="r" b="b"/>
            <a:pathLst>
              <a:path w="1275079" h="991235">
                <a:moveTo>
                  <a:pt x="1274867" y="0"/>
                </a:moveTo>
                <a:lnTo>
                  <a:pt x="990714" y="0"/>
                </a:lnTo>
                <a:lnTo>
                  <a:pt x="0" y="990711"/>
                </a:lnTo>
                <a:lnTo>
                  <a:pt x="284153" y="990711"/>
                </a:lnTo>
                <a:lnTo>
                  <a:pt x="1274867" y="0"/>
                </a:lnTo>
                <a:close/>
              </a:path>
            </a:pathLst>
          </a:custGeom>
          <a:solidFill>
            <a:srgbClr val="D4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46780" y="1305464"/>
            <a:ext cx="1275080" cy="3676650"/>
          </a:xfrm>
          <a:custGeom>
            <a:avLst/>
            <a:gdLst/>
            <a:ahLst/>
            <a:cxnLst/>
            <a:rect l="l" t="t" r="r" b="b"/>
            <a:pathLst>
              <a:path w="1275079" h="3676650">
                <a:moveTo>
                  <a:pt x="0" y="990711"/>
                </a:moveTo>
                <a:lnTo>
                  <a:pt x="990714" y="0"/>
                </a:lnTo>
                <a:lnTo>
                  <a:pt x="1274868" y="0"/>
                </a:lnTo>
                <a:lnTo>
                  <a:pt x="1274868" y="2685530"/>
                </a:lnTo>
                <a:lnTo>
                  <a:pt x="284153" y="3676242"/>
                </a:lnTo>
                <a:lnTo>
                  <a:pt x="0" y="3676242"/>
                </a:lnTo>
                <a:lnTo>
                  <a:pt x="0" y="990711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46780" y="1305464"/>
            <a:ext cx="1275080" cy="991235"/>
          </a:xfrm>
          <a:custGeom>
            <a:avLst/>
            <a:gdLst/>
            <a:ahLst/>
            <a:cxnLst/>
            <a:rect l="l" t="t" r="r" b="b"/>
            <a:pathLst>
              <a:path w="1275079" h="991235">
                <a:moveTo>
                  <a:pt x="0" y="990711"/>
                </a:moveTo>
                <a:lnTo>
                  <a:pt x="284153" y="990711"/>
                </a:lnTo>
                <a:lnTo>
                  <a:pt x="12748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30933" y="2296176"/>
            <a:ext cx="0" cy="2686050"/>
          </a:xfrm>
          <a:custGeom>
            <a:avLst/>
            <a:gdLst/>
            <a:ahLst/>
            <a:cxnLst/>
            <a:rect l="l" t="t" r="r" b="b"/>
            <a:pathLst>
              <a:path h="2686050">
                <a:moveTo>
                  <a:pt x="0" y="0"/>
                </a:moveTo>
                <a:lnTo>
                  <a:pt x="0" y="268553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603428" y="2397751"/>
            <a:ext cx="284480" cy="2686050"/>
          </a:xfrm>
          <a:custGeom>
            <a:avLst/>
            <a:gdLst/>
            <a:ahLst/>
            <a:cxnLst/>
            <a:rect l="l" t="t" r="r" b="b"/>
            <a:pathLst>
              <a:path w="284479" h="2686050">
                <a:moveTo>
                  <a:pt x="0" y="0"/>
                </a:moveTo>
                <a:lnTo>
                  <a:pt x="284153" y="0"/>
                </a:lnTo>
                <a:lnTo>
                  <a:pt x="284153" y="2685529"/>
                </a:lnTo>
                <a:lnTo>
                  <a:pt x="0" y="268552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87581" y="1407039"/>
            <a:ext cx="991235" cy="3676650"/>
          </a:xfrm>
          <a:custGeom>
            <a:avLst/>
            <a:gdLst/>
            <a:ahLst/>
            <a:cxnLst/>
            <a:rect l="l" t="t" r="r" b="b"/>
            <a:pathLst>
              <a:path w="991234" h="3676650">
                <a:moveTo>
                  <a:pt x="990714" y="0"/>
                </a:moveTo>
                <a:lnTo>
                  <a:pt x="0" y="990711"/>
                </a:lnTo>
                <a:lnTo>
                  <a:pt x="0" y="3676241"/>
                </a:lnTo>
                <a:lnTo>
                  <a:pt x="990714" y="2685529"/>
                </a:lnTo>
                <a:lnTo>
                  <a:pt x="990714" y="0"/>
                </a:lnTo>
                <a:close/>
              </a:path>
            </a:pathLst>
          </a:custGeom>
          <a:solidFill>
            <a:srgbClr val="AEBC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603428" y="1407039"/>
            <a:ext cx="1275080" cy="991235"/>
          </a:xfrm>
          <a:custGeom>
            <a:avLst/>
            <a:gdLst/>
            <a:ahLst/>
            <a:cxnLst/>
            <a:rect l="l" t="t" r="r" b="b"/>
            <a:pathLst>
              <a:path w="1275079" h="991235">
                <a:moveTo>
                  <a:pt x="1274867" y="0"/>
                </a:moveTo>
                <a:lnTo>
                  <a:pt x="990714" y="0"/>
                </a:lnTo>
                <a:lnTo>
                  <a:pt x="0" y="990711"/>
                </a:lnTo>
                <a:lnTo>
                  <a:pt x="284153" y="990711"/>
                </a:lnTo>
                <a:lnTo>
                  <a:pt x="1274867" y="0"/>
                </a:lnTo>
                <a:close/>
              </a:path>
            </a:pathLst>
          </a:custGeom>
          <a:solidFill>
            <a:srgbClr val="E0EE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603428" y="1407039"/>
            <a:ext cx="1275080" cy="3676650"/>
          </a:xfrm>
          <a:custGeom>
            <a:avLst/>
            <a:gdLst/>
            <a:ahLst/>
            <a:cxnLst/>
            <a:rect l="l" t="t" r="r" b="b"/>
            <a:pathLst>
              <a:path w="1275079" h="3676650">
                <a:moveTo>
                  <a:pt x="0" y="990711"/>
                </a:moveTo>
                <a:lnTo>
                  <a:pt x="990714" y="0"/>
                </a:lnTo>
                <a:lnTo>
                  <a:pt x="1274868" y="0"/>
                </a:lnTo>
                <a:lnTo>
                  <a:pt x="1274868" y="2685530"/>
                </a:lnTo>
                <a:lnTo>
                  <a:pt x="284153" y="3676242"/>
                </a:lnTo>
                <a:lnTo>
                  <a:pt x="0" y="3676242"/>
                </a:lnTo>
                <a:lnTo>
                  <a:pt x="0" y="990711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603428" y="1407039"/>
            <a:ext cx="1275080" cy="991235"/>
          </a:xfrm>
          <a:custGeom>
            <a:avLst/>
            <a:gdLst/>
            <a:ahLst/>
            <a:cxnLst/>
            <a:rect l="l" t="t" r="r" b="b"/>
            <a:pathLst>
              <a:path w="1275079" h="991235">
                <a:moveTo>
                  <a:pt x="0" y="990711"/>
                </a:moveTo>
                <a:lnTo>
                  <a:pt x="284153" y="990711"/>
                </a:lnTo>
                <a:lnTo>
                  <a:pt x="12748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87581" y="2397751"/>
            <a:ext cx="0" cy="2686050"/>
          </a:xfrm>
          <a:custGeom>
            <a:avLst/>
            <a:gdLst/>
            <a:ahLst/>
            <a:cxnLst/>
            <a:rect l="l" t="t" r="r" b="b"/>
            <a:pathLst>
              <a:path h="2686050">
                <a:moveTo>
                  <a:pt x="0" y="0"/>
                </a:moveTo>
                <a:lnTo>
                  <a:pt x="0" y="268553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356785" y="2686812"/>
            <a:ext cx="4095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40" dirty="0">
                <a:latin typeface="Arial"/>
                <a:cs typeface="Arial"/>
              </a:rPr>
              <a:t>….</a:t>
            </a:r>
            <a:endParaRPr sz="3200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44792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5" dirty="0"/>
              <a:t>Stacking </a:t>
            </a:r>
            <a:r>
              <a:rPr spc="-190" dirty="0"/>
              <a:t>Convolutions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2445042" y="2847996"/>
            <a:ext cx="909955" cy="52324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65"/>
              </a:spcBef>
            </a:pPr>
            <a:r>
              <a:rPr sz="2800" spc="-225" dirty="0">
                <a:latin typeface="Arial"/>
                <a:cs typeface="Arial"/>
              </a:rPr>
              <a:t>Conv</a:t>
            </a:r>
            <a:endParaRPr sz="28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875010" y="3072039"/>
            <a:ext cx="570230" cy="76200"/>
          </a:xfrm>
          <a:custGeom>
            <a:avLst/>
            <a:gdLst/>
            <a:ahLst/>
            <a:cxnLst/>
            <a:rect l="l" t="t" r="r" b="b"/>
            <a:pathLst>
              <a:path w="570230" h="76200">
                <a:moveTo>
                  <a:pt x="545084" y="25309"/>
                </a:moveTo>
                <a:lnTo>
                  <a:pt x="506444" y="25309"/>
                </a:lnTo>
                <a:lnTo>
                  <a:pt x="506622" y="50709"/>
                </a:lnTo>
                <a:lnTo>
                  <a:pt x="493922" y="50798"/>
                </a:lnTo>
                <a:lnTo>
                  <a:pt x="494099" y="76197"/>
                </a:lnTo>
                <a:lnTo>
                  <a:pt x="570031" y="37566"/>
                </a:lnTo>
                <a:lnTo>
                  <a:pt x="545084" y="25309"/>
                </a:lnTo>
                <a:close/>
              </a:path>
              <a:path w="570230" h="76200">
                <a:moveTo>
                  <a:pt x="493745" y="25398"/>
                </a:moveTo>
                <a:lnTo>
                  <a:pt x="0" y="28850"/>
                </a:lnTo>
                <a:lnTo>
                  <a:pt x="177" y="54249"/>
                </a:lnTo>
                <a:lnTo>
                  <a:pt x="493922" y="50798"/>
                </a:lnTo>
                <a:lnTo>
                  <a:pt x="493745" y="25398"/>
                </a:lnTo>
                <a:close/>
              </a:path>
              <a:path w="570230" h="76200">
                <a:moveTo>
                  <a:pt x="506444" y="25309"/>
                </a:moveTo>
                <a:lnTo>
                  <a:pt x="493745" y="25398"/>
                </a:lnTo>
                <a:lnTo>
                  <a:pt x="493922" y="50798"/>
                </a:lnTo>
                <a:lnTo>
                  <a:pt x="506622" y="50709"/>
                </a:lnTo>
                <a:lnTo>
                  <a:pt x="506444" y="25309"/>
                </a:lnTo>
                <a:close/>
              </a:path>
              <a:path w="570230" h="76200">
                <a:moveTo>
                  <a:pt x="493567" y="0"/>
                </a:moveTo>
                <a:lnTo>
                  <a:pt x="493745" y="25398"/>
                </a:lnTo>
                <a:lnTo>
                  <a:pt x="545084" y="25309"/>
                </a:lnTo>
                <a:lnTo>
                  <a:pt x="4935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354813" y="3074934"/>
            <a:ext cx="546100" cy="76200"/>
          </a:xfrm>
          <a:custGeom>
            <a:avLst/>
            <a:gdLst/>
            <a:ahLst/>
            <a:cxnLst/>
            <a:rect l="l" t="t" r="r" b="b"/>
            <a:pathLst>
              <a:path w="546100" h="76200">
                <a:moveTo>
                  <a:pt x="469935" y="0"/>
                </a:moveTo>
                <a:lnTo>
                  <a:pt x="469750" y="25400"/>
                </a:lnTo>
                <a:lnTo>
                  <a:pt x="482450" y="25492"/>
                </a:lnTo>
                <a:lnTo>
                  <a:pt x="482264" y="50891"/>
                </a:lnTo>
                <a:lnTo>
                  <a:pt x="469564" y="50891"/>
                </a:lnTo>
                <a:lnTo>
                  <a:pt x="469379" y="76198"/>
                </a:lnTo>
                <a:lnTo>
                  <a:pt x="520931" y="50891"/>
                </a:lnTo>
                <a:lnTo>
                  <a:pt x="482264" y="50891"/>
                </a:lnTo>
                <a:lnTo>
                  <a:pt x="521120" y="50798"/>
                </a:lnTo>
                <a:lnTo>
                  <a:pt x="545854" y="38656"/>
                </a:lnTo>
                <a:lnTo>
                  <a:pt x="469935" y="0"/>
                </a:lnTo>
                <a:close/>
              </a:path>
              <a:path w="546100" h="76200">
                <a:moveTo>
                  <a:pt x="469750" y="25400"/>
                </a:moveTo>
                <a:lnTo>
                  <a:pt x="469564" y="50798"/>
                </a:lnTo>
                <a:lnTo>
                  <a:pt x="482264" y="50891"/>
                </a:lnTo>
                <a:lnTo>
                  <a:pt x="482450" y="25492"/>
                </a:lnTo>
                <a:lnTo>
                  <a:pt x="469750" y="25400"/>
                </a:lnTo>
                <a:close/>
              </a:path>
              <a:path w="546100" h="76200">
                <a:moveTo>
                  <a:pt x="185" y="21972"/>
                </a:moveTo>
                <a:lnTo>
                  <a:pt x="0" y="47371"/>
                </a:lnTo>
                <a:lnTo>
                  <a:pt x="469564" y="50798"/>
                </a:lnTo>
                <a:lnTo>
                  <a:pt x="469750" y="25400"/>
                </a:lnTo>
                <a:lnTo>
                  <a:pt x="185" y="21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963834" y="2847996"/>
            <a:ext cx="909955" cy="52324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65"/>
              </a:spcBef>
            </a:pPr>
            <a:r>
              <a:rPr sz="2800" spc="-225" dirty="0">
                <a:latin typeface="Arial"/>
                <a:cs typeface="Arial"/>
              </a:rPr>
              <a:t>Conv</a:t>
            </a:r>
            <a:endParaRPr sz="28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393802" y="3072039"/>
            <a:ext cx="570230" cy="76200"/>
          </a:xfrm>
          <a:custGeom>
            <a:avLst/>
            <a:gdLst/>
            <a:ahLst/>
            <a:cxnLst/>
            <a:rect l="l" t="t" r="r" b="b"/>
            <a:pathLst>
              <a:path w="570229" h="76200">
                <a:moveTo>
                  <a:pt x="545084" y="25309"/>
                </a:moveTo>
                <a:lnTo>
                  <a:pt x="506444" y="25309"/>
                </a:lnTo>
                <a:lnTo>
                  <a:pt x="506622" y="50709"/>
                </a:lnTo>
                <a:lnTo>
                  <a:pt x="493922" y="50798"/>
                </a:lnTo>
                <a:lnTo>
                  <a:pt x="494099" y="76197"/>
                </a:lnTo>
                <a:lnTo>
                  <a:pt x="570031" y="37566"/>
                </a:lnTo>
                <a:lnTo>
                  <a:pt x="545084" y="25309"/>
                </a:lnTo>
                <a:close/>
              </a:path>
              <a:path w="570229" h="76200">
                <a:moveTo>
                  <a:pt x="493745" y="25398"/>
                </a:moveTo>
                <a:lnTo>
                  <a:pt x="0" y="28850"/>
                </a:lnTo>
                <a:lnTo>
                  <a:pt x="177" y="54249"/>
                </a:lnTo>
                <a:lnTo>
                  <a:pt x="493922" y="50798"/>
                </a:lnTo>
                <a:lnTo>
                  <a:pt x="493745" y="25398"/>
                </a:lnTo>
                <a:close/>
              </a:path>
              <a:path w="570229" h="76200">
                <a:moveTo>
                  <a:pt x="506444" y="25309"/>
                </a:moveTo>
                <a:lnTo>
                  <a:pt x="493745" y="25398"/>
                </a:lnTo>
                <a:lnTo>
                  <a:pt x="493922" y="50798"/>
                </a:lnTo>
                <a:lnTo>
                  <a:pt x="506622" y="50709"/>
                </a:lnTo>
                <a:lnTo>
                  <a:pt x="506444" y="25309"/>
                </a:lnTo>
                <a:close/>
              </a:path>
              <a:path w="570229" h="76200">
                <a:moveTo>
                  <a:pt x="493567" y="0"/>
                </a:moveTo>
                <a:lnTo>
                  <a:pt x="493745" y="25398"/>
                </a:lnTo>
                <a:lnTo>
                  <a:pt x="545084" y="25309"/>
                </a:lnTo>
                <a:lnTo>
                  <a:pt x="4935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873606" y="3074934"/>
            <a:ext cx="546100" cy="76200"/>
          </a:xfrm>
          <a:custGeom>
            <a:avLst/>
            <a:gdLst/>
            <a:ahLst/>
            <a:cxnLst/>
            <a:rect l="l" t="t" r="r" b="b"/>
            <a:pathLst>
              <a:path w="546100" h="76200">
                <a:moveTo>
                  <a:pt x="469935" y="0"/>
                </a:moveTo>
                <a:lnTo>
                  <a:pt x="469750" y="25400"/>
                </a:lnTo>
                <a:lnTo>
                  <a:pt x="482450" y="25492"/>
                </a:lnTo>
                <a:lnTo>
                  <a:pt x="482264" y="50891"/>
                </a:lnTo>
                <a:lnTo>
                  <a:pt x="469564" y="50891"/>
                </a:lnTo>
                <a:lnTo>
                  <a:pt x="469379" y="76198"/>
                </a:lnTo>
                <a:lnTo>
                  <a:pt x="520931" y="50891"/>
                </a:lnTo>
                <a:lnTo>
                  <a:pt x="482264" y="50891"/>
                </a:lnTo>
                <a:lnTo>
                  <a:pt x="521120" y="50798"/>
                </a:lnTo>
                <a:lnTo>
                  <a:pt x="545854" y="38656"/>
                </a:lnTo>
                <a:lnTo>
                  <a:pt x="469935" y="0"/>
                </a:lnTo>
                <a:close/>
              </a:path>
              <a:path w="546100" h="76200">
                <a:moveTo>
                  <a:pt x="469750" y="25400"/>
                </a:moveTo>
                <a:lnTo>
                  <a:pt x="469564" y="50798"/>
                </a:lnTo>
                <a:lnTo>
                  <a:pt x="482264" y="50891"/>
                </a:lnTo>
                <a:lnTo>
                  <a:pt x="482450" y="25492"/>
                </a:lnTo>
                <a:lnTo>
                  <a:pt x="469750" y="25400"/>
                </a:lnTo>
                <a:close/>
              </a:path>
              <a:path w="546100" h="76200">
                <a:moveTo>
                  <a:pt x="185" y="21972"/>
                </a:moveTo>
                <a:lnTo>
                  <a:pt x="0" y="47371"/>
                </a:lnTo>
                <a:lnTo>
                  <a:pt x="469564" y="50798"/>
                </a:lnTo>
                <a:lnTo>
                  <a:pt x="469750" y="25400"/>
                </a:lnTo>
                <a:lnTo>
                  <a:pt x="185" y="21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9608025" y="2847996"/>
            <a:ext cx="909955" cy="52324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65"/>
              </a:spcBef>
            </a:pPr>
            <a:r>
              <a:rPr sz="2800" spc="-225" dirty="0">
                <a:latin typeface="Arial"/>
                <a:cs typeface="Arial"/>
              </a:rPr>
              <a:t>Conv</a:t>
            </a:r>
            <a:endParaRPr sz="28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9037993" y="3072039"/>
            <a:ext cx="570230" cy="76200"/>
          </a:xfrm>
          <a:custGeom>
            <a:avLst/>
            <a:gdLst/>
            <a:ahLst/>
            <a:cxnLst/>
            <a:rect l="l" t="t" r="r" b="b"/>
            <a:pathLst>
              <a:path w="570229" h="76200">
                <a:moveTo>
                  <a:pt x="545084" y="25309"/>
                </a:moveTo>
                <a:lnTo>
                  <a:pt x="506444" y="25309"/>
                </a:lnTo>
                <a:lnTo>
                  <a:pt x="506622" y="50709"/>
                </a:lnTo>
                <a:lnTo>
                  <a:pt x="493922" y="50798"/>
                </a:lnTo>
                <a:lnTo>
                  <a:pt x="494099" y="76197"/>
                </a:lnTo>
                <a:lnTo>
                  <a:pt x="570031" y="37566"/>
                </a:lnTo>
                <a:lnTo>
                  <a:pt x="545084" y="25309"/>
                </a:lnTo>
                <a:close/>
              </a:path>
              <a:path w="570229" h="76200">
                <a:moveTo>
                  <a:pt x="493745" y="25398"/>
                </a:moveTo>
                <a:lnTo>
                  <a:pt x="0" y="28850"/>
                </a:lnTo>
                <a:lnTo>
                  <a:pt x="177" y="54249"/>
                </a:lnTo>
                <a:lnTo>
                  <a:pt x="493922" y="50798"/>
                </a:lnTo>
                <a:lnTo>
                  <a:pt x="493745" y="25398"/>
                </a:lnTo>
                <a:close/>
              </a:path>
              <a:path w="570229" h="76200">
                <a:moveTo>
                  <a:pt x="506444" y="25309"/>
                </a:moveTo>
                <a:lnTo>
                  <a:pt x="493745" y="25398"/>
                </a:lnTo>
                <a:lnTo>
                  <a:pt x="493922" y="50798"/>
                </a:lnTo>
                <a:lnTo>
                  <a:pt x="506622" y="50709"/>
                </a:lnTo>
                <a:lnTo>
                  <a:pt x="506444" y="25309"/>
                </a:lnTo>
                <a:close/>
              </a:path>
              <a:path w="570229" h="76200">
                <a:moveTo>
                  <a:pt x="493567" y="0"/>
                </a:moveTo>
                <a:lnTo>
                  <a:pt x="493745" y="25398"/>
                </a:lnTo>
                <a:lnTo>
                  <a:pt x="545084" y="25309"/>
                </a:lnTo>
                <a:lnTo>
                  <a:pt x="4935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517795" y="3074934"/>
            <a:ext cx="546100" cy="76200"/>
          </a:xfrm>
          <a:custGeom>
            <a:avLst/>
            <a:gdLst/>
            <a:ahLst/>
            <a:cxnLst/>
            <a:rect l="l" t="t" r="r" b="b"/>
            <a:pathLst>
              <a:path w="546100" h="76200">
                <a:moveTo>
                  <a:pt x="469935" y="0"/>
                </a:moveTo>
                <a:lnTo>
                  <a:pt x="469750" y="25400"/>
                </a:lnTo>
                <a:lnTo>
                  <a:pt x="482450" y="25492"/>
                </a:lnTo>
                <a:lnTo>
                  <a:pt x="482264" y="50891"/>
                </a:lnTo>
                <a:lnTo>
                  <a:pt x="469564" y="50891"/>
                </a:lnTo>
                <a:lnTo>
                  <a:pt x="469379" y="76198"/>
                </a:lnTo>
                <a:lnTo>
                  <a:pt x="520931" y="50891"/>
                </a:lnTo>
                <a:lnTo>
                  <a:pt x="482264" y="50891"/>
                </a:lnTo>
                <a:lnTo>
                  <a:pt x="521120" y="50798"/>
                </a:lnTo>
                <a:lnTo>
                  <a:pt x="545854" y="38656"/>
                </a:lnTo>
                <a:lnTo>
                  <a:pt x="469935" y="0"/>
                </a:lnTo>
                <a:close/>
              </a:path>
              <a:path w="546100" h="76200">
                <a:moveTo>
                  <a:pt x="469750" y="25400"/>
                </a:moveTo>
                <a:lnTo>
                  <a:pt x="469564" y="50798"/>
                </a:lnTo>
                <a:lnTo>
                  <a:pt x="482264" y="50891"/>
                </a:lnTo>
                <a:lnTo>
                  <a:pt x="482450" y="25492"/>
                </a:lnTo>
                <a:lnTo>
                  <a:pt x="469750" y="25400"/>
                </a:lnTo>
                <a:close/>
              </a:path>
              <a:path w="546100" h="76200">
                <a:moveTo>
                  <a:pt x="185" y="21972"/>
                </a:moveTo>
                <a:lnTo>
                  <a:pt x="0" y="47371"/>
                </a:lnTo>
                <a:lnTo>
                  <a:pt x="469564" y="50798"/>
                </a:lnTo>
                <a:lnTo>
                  <a:pt x="469750" y="25400"/>
                </a:lnTo>
                <a:lnTo>
                  <a:pt x="185" y="21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9674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4854" y="2296176"/>
            <a:ext cx="284480" cy="2686050"/>
          </a:xfrm>
          <a:custGeom>
            <a:avLst/>
            <a:gdLst/>
            <a:ahLst/>
            <a:cxnLst/>
            <a:rect l="l" t="t" r="r" b="b"/>
            <a:pathLst>
              <a:path w="284480" h="2686050">
                <a:moveTo>
                  <a:pt x="0" y="0"/>
                </a:moveTo>
                <a:lnTo>
                  <a:pt x="284153" y="0"/>
                </a:lnTo>
                <a:lnTo>
                  <a:pt x="284153" y="2685530"/>
                </a:lnTo>
                <a:lnTo>
                  <a:pt x="0" y="2685530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79007" y="1305464"/>
            <a:ext cx="991235" cy="3676650"/>
          </a:xfrm>
          <a:custGeom>
            <a:avLst/>
            <a:gdLst/>
            <a:ahLst/>
            <a:cxnLst/>
            <a:rect l="l" t="t" r="r" b="b"/>
            <a:pathLst>
              <a:path w="991235" h="3676650">
                <a:moveTo>
                  <a:pt x="990714" y="0"/>
                </a:moveTo>
                <a:lnTo>
                  <a:pt x="0" y="990711"/>
                </a:lnTo>
                <a:lnTo>
                  <a:pt x="0" y="3676242"/>
                </a:lnTo>
                <a:lnTo>
                  <a:pt x="990714" y="2685530"/>
                </a:lnTo>
                <a:lnTo>
                  <a:pt x="990714" y="0"/>
                </a:lnTo>
                <a:close/>
              </a:path>
            </a:pathLst>
          </a:custGeom>
          <a:solidFill>
            <a:srgbClr val="C4A4A4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854" y="1305464"/>
            <a:ext cx="1275080" cy="991235"/>
          </a:xfrm>
          <a:custGeom>
            <a:avLst/>
            <a:gdLst/>
            <a:ahLst/>
            <a:cxnLst/>
            <a:rect l="l" t="t" r="r" b="b"/>
            <a:pathLst>
              <a:path w="1275080" h="991235">
                <a:moveTo>
                  <a:pt x="1274867" y="0"/>
                </a:moveTo>
                <a:lnTo>
                  <a:pt x="990714" y="0"/>
                </a:lnTo>
                <a:lnTo>
                  <a:pt x="0" y="990711"/>
                </a:lnTo>
                <a:lnTo>
                  <a:pt x="284153" y="990711"/>
                </a:lnTo>
                <a:lnTo>
                  <a:pt x="1274867" y="0"/>
                </a:lnTo>
                <a:close/>
              </a:path>
            </a:pathLst>
          </a:custGeom>
          <a:solidFill>
            <a:srgbClr val="F6D6D6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4854" y="1305464"/>
            <a:ext cx="1275080" cy="3676650"/>
          </a:xfrm>
          <a:custGeom>
            <a:avLst/>
            <a:gdLst/>
            <a:ahLst/>
            <a:cxnLst/>
            <a:rect l="l" t="t" r="r" b="b"/>
            <a:pathLst>
              <a:path w="1275080" h="3676650">
                <a:moveTo>
                  <a:pt x="0" y="990711"/>
                </a:moveTo>
                <a:lnTo>
                  <a:pt x="990714" y="0"/>
                </a:lnTo>
                <a:lnTo>
                  <a:pt x="1274868" y="0"/>
                </a:lnTo>
                <a:lnTo>
                  <a:pt x="1274868" y="2685530"/>
                </a:lnTo>
                <a:lnTo>
                  <a:pt x="284153" y="3676242"/>
                </a:lnTo>
                <a:lnTo>
                  <a:pt x="0" y="3676242"/>
                </a:lnTo>
                <a:lnTo>
                  <a:pt x="0" y="990711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4854" y="1305464"/>
            <a:ext cx="1275080" cy="991235"/>
          </a:xfrm>
          <a:custGeom>
            <a:avLst/>
            <a:gdLst/>
            <a:ahLst/>
            <a:cxnLst/>
            <a:rect l="l" t="t" r="r" b="b"/>
            <a:pathLst>
              <a:path w="1275080" h="991235">
                <a:moveTo>
                  <a:pt x="0" y="990711"/>
                </a:moveTo>
                <a:lnTo>
                  <a:pt x="284153" y="990711"/>
                </a:lnTo>
                <a:lnTo>
                  <a:pt x="12748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79007" y="2296176"/>
            <a:ext cx="0" cy="2686050"/>
          </a:xfrm>
          <a:custGeom>
            <a:avLst/>
            <a:gdLst/>
            <a:ahLst/>
            <a:cxnLst/>
            <a:rect l="l" t="t" r="r" b="b"/>
            <a:pathLst>
              <a:path h="2686050">
                <a:moveTo>
                  <a:pt x="0" y="0"/>
                </a:moveTo>
                <a:lnTo>
                  <a:pt x="0" y="268553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46780" y="2296176"/>
            <a:ext cx="284480" cy="2686050"/>
          </a:xfrm>
          <a:custGeom>
            <a:avLst/>
            <a:gdLst/>
            <a:ahLst/>
            <a:cxnLst/>
            <a:rect l="l" t="t" r="r" b="b"/>
            <a:pathLst>
              <a:path w="284479" h="2686050">
                <a:moveTo>
                  <a:pt x="0" y="0"/>
                </a:moveTo>
                <a:lnTo>
                  <a:pt x="284153" y="0"/>
                </a:lnTo>
                <a:lnTo>
                  <a:pt x="284153" y="2685530"/>
                </a:lnTo>
                <a:lnTo>
                  <a:pt x="0" y="2685530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30933" y="1305464"/>
            <a:ext cx="991235" cy="3676650"/>
          </a:xfrm>
          <a:custGeom>
            <a:avLst/>
            <a:gdLst/>
            <a:ahLst/>
            <a:cxnLst/>
            <a:rect l="l" t="t" r="r" b="b"/>
            <a:pathLst>
              <a:path w="991235" h="3676650">
                <a:moveTo>
                  <a:pt x="990714" y="0"/>
                </a:moveTo>
                <a:lnTo>
                  <a:pt x="0" y="990711"/>
                </a:lnTo>
                <a:lnTo>
                  <a:pt x="0" y="3676242"/>
                </a:lnTo>
                <a:lnTo>
                  <a:pt x="990714" y="2685530"/>
                </a:lnTo>
                <a:lnTo>
                  <a:pt x="990714" y="0"/>
                </a:lnTo>
                <a:close/>
              </a:path>
            </a:pathLst>
          </a:custGeom>
          <a:solidFill>
            <a:srgbClr val="A2AF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46780" y="1305464"/>
            <a:ext cx="1275080" cy="991235"/>
          </a:xfrm>
          <a:custGeom>
            <a:avLst/>
            <a:gdLst/>
            <a:ahLst/>
            <a:cxnLst/>
            <a:rect l="l" t="t" r="r" b="b"/>
            <a:pathLst>
              <a:path w="1275079" h="991235">
                <a:moveTo>
                  <a:pt x="1274867" y="0"/>
                </a:moveTo>
                <a:lnTo>
                  <a:pt x="990714" y="0"/>
                </a:lnTo>
                <a:lnTo>
                  <a:pt x="0" y="990711"/>
                </a:lnTo>
                <a:lnTo>
                  <a:pt x="284153" y="990711"/>
                </a:lnTo>
                <a:lnTo>
                  <a:pt x="1274867" y="0"/>
                </a:lnTo>
                <a:close/>
              </a:path>
            </a:pathLst>
          </a:custGeom>
          <a:solidFill>
            <a:srgbClr val="D4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46780" y="1305464"/>
            <a:ext cx="1275080" cy="3676650"/>
          </a:xfrm>
          <a:custGeom>
            <a:avLst/>
            <a:gdLst/>
            <a:ahLst/>
            <a:cxnLst/>
            <a:rect l="l" t="t" r="r" b="b"/>
            <a:pathLst>
              <a:path w="1275079" h="3676650">
                <a:moveTo>
                  <a:pt x="0" y="990711"/>
                </a:moveTo>
                <a:lnTo>
                  <a:pt x="990714" y="0"/>
                </a:lnTo>
                <a:lnTo>
                  <a:pt x="1274868" y="0"/>
                </a:lnTo>
                <a:lnTo>
                  <a:pt x="1274868" y="2685530"/>
                </a:lnTo>
                <a:lnTo>
                  <a:pt x="284153" y="3676242"/>
                </a:lnTo>
                <a:lnTo>
                  <a:pt x="0" y="3676242"/>
                </a:lnTo>
                <a:lnTo>
                  <a:pt x="0" y="990711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46780" y="1305464"/>
            <a:ext cx="1275080" cy="991235"/>
          </a:xfrm>
          <a:custGeom>
            <a:avLst/>
            <a:gdLst/>
            <a:ahLst/>
            <a:cxnLst/>
            <a:rect l="l" t="t" r="r" b="b"/>
            <a:pathLst>
              <a:path w="1275079" h="991235">
                <a:moveTo>
                  <a:pt x="0" y="990711"/>
                </a:moveTo>
                <a:lnTo>
                  <a:pt x="284153" y="990711"/>
                </a:lnTo>
                <a:lnTo>
                  <a:pt x="12748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30933" y="2296176"/>
            <a:ext cx="0" cy="2686050"/>
          </a:xfrm>
          <a:custGeom>
            <a:avLst/>
            <a:gdLst/>
            <a:ahLst/>
            <a:cxnLst/>
            <a:rect l="l" t="t" r="r" b="b"/>
            <a:pathLst>
              <a:path h="2686050">
                <a:moveTo>
                  <a:pt x="0" y="0"/>
                </a:moveTo>
                <a:lnTo>
                  <a:pt x="0" y="268553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603428" y="2397751"/>
            <a:ext cx="284480" cy="2686050"/>
          </a:xfrm>
          <a:custGeom>
            <a:avLst/>
            <a:gdLst/>
            <a:ahLst/>
            <a:cxnLst/>
            <a:rect l="l" t="t" r="r" b="b"/>
            <a:pathLst>
              <a:path w="284479" h="2686050">
                <a:moveTo>
                  <a:pt x="0" y="0"/>
                </a:moveTo>
                <a:lnTo>
                  <a:pt x="284153" y="0"/>
                </a:lnTo>
                <a:lnTo>
                  <a:pt x="284153" y="2685529"/>
                </a:lnTo>
                <a:lnTo>
                  <a:pt x="0" y="268552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87581" y="1407039"/>
            <a:ext cx="991235" cy="3676650"/>
          </a:xfrm>
          <a:custGeom>
            <a:avLst/>
            <a:gdLst/>
            <a:ahLst/>
            <a:cxnLst/>
            <a:rect l="l" t="t" r="r" b="b"/>
            <a:pathLst>
              <a:path w="991234" h="3676650">
                <a:moveTo>
                  <a:pt x="990714" y="0"/>
                </a:moveTo>
                <a:lnTo>
                  <a:pt x="0" y="990711"/>
                </a:lnTo>
                <a:lnTo>
                  <a:pt x="0" y="3676241"/>
                </a:lnTo>
                <a:lnTo>
                  <a:pt x="990714" y="2685529"/>
                </a:lnTo>
                <a:lnTo>
                  <a:pt x="990714" y="0"/>
                </a:lnTo>
                <a:close/>
              </a:path>
            </a:pathLst>
          </a:custGeom>
          <a:solidFill>
            <a:srgbClr val="AEBC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603428" y="1407039"/>
            <a:ext cx="1275080" cy="991235"/>
          </a:xfrm>
          <a:custGeom>
            <a:avLst/>
            <a:gdLst/>
            <a:ahLst/>
            <a:cxnLst/>
            <a:rect l="l" t="t" r="r" b="b"/>
            <a:pathLst>
              <a:path w="1275079" h="991235">
                <a:moveTo>
                  <a:pt x="1274867" y="0"/>
                </a:moveTo>
                <a:lnTo>
                  <a:pt x="990714" y="0"/>
                </a:lnTo>
                <a:lnTo>
                  <a:pt x="0" y="990711"/>
                </a:lnTo>
                <a:lnTo>
                  <a:pt x="284153" y="990711"/>
                </a:lnTo>
                <a:lnTo>
                  <a:pt x="1274867" y="0"/>
                </a:lnTo>
                <a:close/>
              </a:path>
            </a:pathLst>
          </a:custGeom>
          <a:solidFill>
            <a:srgbClr val="E0EE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603428" y="1407039"/>
            <a:ext cx="1275080" cy="3676650"/>
          </a:xfrm>
          <a:custGeom>
            <a:avLst/>
            <a:gdLst/>
            <a:ahLst/>
            <a:cxnLst/>
            <a:rect l="l" t="t" r="r" b="b"/>
            <a:pathLst>
              <a:path w="1275079" h="3676650">
                <a:moveTo>
                  <a:pt x="0" y="990711"/>
                </a:moveTo>
                <a:lnTo>
                  <a:pt x="990714" y="0"/>
                </a:lnTo>
                <a:lnTo>
                  <a:pt x="1274868" y="0"/>
                </a:lnTo>
                <a:lnTo>
                  <a:pt x="1274868" y="2685530"/>
                </a:lnTo>
                <a:lnTo>
                  <a:pt x="284153" y="3676242"/>
                </a:lnTo>
                <a:lnTo>
                  <a:pt x="0" y="3676242"/>
                </a:lnTo>
                <a:lnTo>
                  <a:pt x="0" y="990711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603428" y="1407039"/>
            <a:ext cx="1275080" cy="991235"/>
          </a:xfrm>
          <a:custGeom>
            <a:avLst/>
            <a:gdLst/>
            <a:ahLst/>
            <a:cxnLst/>
            <a:rect l="l" t="t" r="r" b="b"/>
            <a:pathLst>
              <a:path w="1275079" h="991235">
                <a:moveTo>
                  <a:pt x="0" y="990711"/>
                </a:moveTo>
                <a:lnTo>
                  <a:pt x="284153" y="990711"/>
                </a:lnTo>
                <a:lnTo>
                  <a:pt x="12748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87581" y="2397751"/>
            <a:ext cx="0" cy="2686050"/>
          </a:xfrm>
          <a:custGeom>
            <a:avLst/>
            <a:gdLst/>
            <a:ahLst/>
            <a:cxnLst/>
            <a:rect l="l" t="t" r="r" b="b"/>
            <a:pathLst>
              <a:path h="2686050">
                <a:moveTo>
                  <a:pt x="0" y="0"/>
                </a:moveTo>
                <a:lnTo>
                  <a:pt x="0" y="268553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356785" y="2686812"/>
            <a:ext cx="4095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40" dirty="0">
                <a:latin typeface="Arial"/>
                <a:cs typeface="Arial"/>
              </a:rPr>
              <a:t>….</a:t>
            </a:r>
            <a:endParaRPr sz="3200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44792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5" dirty="0"/>
              <a:t>Stacking </a:t>
            </a:r>
            <a:r>
              <a:rPr spc="-190" dirty="0"/>
              <a:t>Convolutions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2445042" y="2847996"/>
            <a:ext cx="909955" cy="52324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65"/>
              </a:spcBef>
            </a:pPr>
            <a:r>
              <a:rPr sz="2800" spc="-225" dirty="0">
                <a:latin typeface="Arial"/>
                <a:cs typeface="Arial"/>
              </a:rPr>
              <a:t>Conv</a:t>
            </a:r>
            <a:endParaRPr sz="28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875010" y="3072039"/>
            <a:ext cx="570230" cy="76200"/>
          </a:xfrm>
          <a:custGeom>
            <a:avLst/>
            <a:gdLst/>
            <a:ahLst/>
            <a:cxnLst/>
            <a:rect l="l" t="t" r="r" b="b"/>
            <a:pathLst>
              <a:path w="570230" h="76200">
                <a:moveTo>
                  <a:pt x="545084" y="25309"/>
                </a:moveTo>
                <a:lnTo>
                  <a:pt x="506444" y="25309"/>
                </a:lnTo>
                <a:lnTo>
                  <a:pt x="506622" y="50709"/>
                </a:lnTo>
                <a:lnTo>
                  <a:pt x="493922" y="50798"/>
                </a:lnTo>
                <a:lnTo>
                  <a:pt x="494099" y="76197"/>
                </a:lnTo>
                <a:lnTo>
                  <a:pt x="570031" y="37566"/>
                </a:lnTo>
                <a:lnTo>
                  <a:pt x="545084" y="25309"/>
                </a:lnTo>
                <a:close/>
              </a:path>
              <a:path w="570230" h="76200">
                <a:moveTo>
                  <a:pt x="493745" y="25398"/>
                </a:moveTo>
                <a:lnTo>
                  <a:pt x="0" y="28850"/>
                </a:lnTo>
                <a:lnTo>
                  <a:pt x="177" y="54249"/>
                </a:lnTo>
                <a:lnTo>
                  <a:pt x="493922" y="50798"/>
                </a:lnTo>
                <a:lnTo>
                  <a:pt x="493745" y="25398"/>
                </a:lnTo>
                <a:close/>
              </a:path>
              <a:path w="570230" h="76200">
                <a:moveTo>
                  <a:pt x="506444" y="25309"/>
                </a:moveTo>
                <a:lnTo>
                  <a:pt x="493745" y="25398"/>
                </a:lnTo>
                <a:lnTo>
                  <a:pt x="493922" y="50798"/>
                </a:lnTo>
                <a:lnTo>
                  <a:pt x="506622" y="50709"/>
                </a:lnTo>
                <a:lnTo>
                  <a:pt x="506444" y="25309"/>
                </a:lnTo>
                <a:close/>
              </a:path>
              <a:path w="570230" h="76200">
                <a:moveTo>
                  <a:pt x="493567" y="0"/>
                </a:moveTo>
                <a:lnTo>
                  <a:pt x="493745" y="25398"/>
                </a:lnTo>
                <a:lnTo>
                  <a:pt x="545084" y="25309"/>
                </a:lnTo>
                <a:lnTo>
                  <a:pt x="4935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354813" y="3074934"/>
            <a:ext cx="546100" cy="76200"/>
          </a:xfrm>
          <a:custGeom>
            <a:avLst/>
            <a:gdLst/>
            <a:ahLst/>
            <a:cxnLst/>
            <a:rect l="l" t="t" r="r" b="b"/>
            <a:pathLst>
              <a:path w="546100" h="76200">
                <a:moveTo>
                  <a:pt x="469935" y="0"/>
                </a:moveTo>
                <a:lnTo>
                  <a:pt x="469750" y="25400"/>
                </a:lnTo>
                <a:lnTo>
                  <a:pt x="482450" y="25492"/>
                </a:lnTo>
                <a:lnTo>
                  <a:pt x="482264" y="50891"/>
                </a:lnTo>
                <a:lnTo>
                  <a:pt x="469564" y="50891"/>
                </a:lnTo>
                <a:lnTo>
                  <a:pt x="469379" y="76198"/>
                </a:lnTo>
                <a:lnTo>
                  <a:pt x="520931" y="50891"/>
                </a:lnTo>
                <a:lnTo>
                  <a:pt x="482264" y="50891"/>
                </a:lnTo>
                <a:lnTo>
                  <a:pt x="521120" y="50798"/>
                </a:lnTo>
                <a:lnTo>
                  <a:pt x="545854" y="38656"/>
                </a:lnTo>
                <a:lnTo>
                  <a:pt x="469935" y="0"/>
                </a:lnTo>
                <a:close/>
              </a:path>
              <a:path w="546100" h="76200">
                <a:moveTo>
                  <a:pt x="469750" y="25400"/>
                </a:moveTo>
                <a:lnTo>
                  <a:pt x="469564" y="50798"/>
                </a:lnTo>
                <a:lnTo>
                  <a:pt x="482264" y="50891"/>
                </a:lnTo>
                <a:lnTo>
                  <a:pt x="482450" y="25492"/>
                </a:lnTo>
                <a:lnTo>
                  <a:pt x="469750" y="25400"/>
                </a:lnTo>
                <a:close/>
              </a:path>
              <a:path w="546100" h="76200">
                <a:moveTo>
                  <a:pt x="185" y="21972"/>
                </a:moveTo>
                <a:lnTo>
                  <a:pt x="0" y="47371"/>
                </a:lnTo>
                <a:lnTo>
                  <a:pt x="469564" y="50798"/>
                </a:lnTo>
                <a:lnTo>
                  <a:pt x="469750" y="25400"/>
                </a:lnTo>
                <a:lnTo>
                  <a:pt x="185" y="21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963834" y="2847996"/>
            <a:ext cx="909955" cy="52324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65"/>
              </a:spcBef>
            </a:pPr>
            <a:r>
              <a:rPr sz="2800" spc="-225" dirty="0">
                <a:latin typeface="Arial"/>
                <a:cs typeface="Arial"/>
              </a:rPr>
              <a:t>Conv</a:t>
            </a:r>
            <a:endParaRPr sz="28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393802" y="3072039"/>
            <a:ext cx="570230" cy="76200"/>
          </a:xfrm>
          <a:custGeom>
            <a:avLst/>
            <a:gdLst/>
            <a:ahLst/>
            <a:cxnLst/>
            <a:rect l="l" t="t" r="r" b="b"/>
            <a:pathLst>
              <a:path w="570229" h="76200">
                <a:moveTo>
                  <a:pt x="545084" y="25309"/>
                </a:moveTo>
                <a:lnTo>
                  <a:pt x="506444" y="25309"/>
                </a:lnTo>
                <a:lnTo>
                  <a:pt x="506622" y="50709"/>
                </a:lnTo>
                <a:lnTo>
                  <a:pt x="493922" y="50798"/>
                </a:lnTo>
                <a:lnTo>
                  <a:pt x="494099" y="76197"/>
                </a:lnTo>
                <a:lnTo>
                  <a:pt x="570031" y="37566"/>
                </a:lnTo>
                <a:lnTo>
                  <a:pt x="545084" y="25309"/>
                </a:lnTo>
                <a:close/>
              </a:path>
              <a:path w="570229" h="76200">
                <a:moveTo>
                  <a:pt x="493745" y="25398"/>
                </a:moveTo>
                <a:lnTo>
                  <a:pt x="0" y="28850"/>
                </a:lnTo>
                <a:lnTo>
                  <a:pt x="177" y="54249"/>
                </a:lnTo>
                <a:lnTo>
                  <a:pt x="493922" y="50798"/>
                </a:lnTo>
                <a:lnTo>
                  <a:pt x="493745" y="25398"/>
                </a:lnTo>
                <a:close/>
              </a:path>
              <a:path w="570229" h="76200">
                <a:moveTo>
                  <a:pt x="506444" y="25309"/>
                </a:moveTo>
                <a:lnTo>
                  <a:pt x="493745" y="25398"/>
                </a:lnTo>
                <a:lnTo>
                  <a:pt x="493922" y="50798"/>
                </a:lnTo>
                <a:lnTo>
                  <a:pt x="506622" y="50709"/>
                </a:lnTo>
                <a:lnTo>
                  <a:pt x="506444" y="25309"/>
                </a:lnTo>
                <a:close/>
              </a:path>
              <a:path w="570229" h="76200">
                <a:moveTo>
                  <a:pt x="493567" y="0"/>
                </a:moveTo>
                <a:lnTo>
                  <a:pt x="493745" y="25398"/>
                </a:lnTo>
                <a:lnTo>
                  <a:pt x="545084" y="25309"/>
                </a:lnTo>
                <a:lnTo>
                  <a:pt x="4935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873606" y="3074934"/>
            <a:ext cx="546100" cy="76200"/>
          </a:xfrm>
          <a:custGeom>
            <a:avLst/>
            <a:gdLst/>
            <a:ahLst/>
            <a:cxnLst/>
            <a:rect l="l" t="t" r="r" b="b"/>
            <a:pathLst>
              <a:path w="546100" h="76200">
                <a:moveTo>
                  <a:pt x="469935" y="0"/>
                </a:moveTo>
                <a:lnTo>
                  <a:pt x="469750" y="25400"/>
                </a:lnTo>
                <a:lnTo>
                  <a:pt x="482450" y="25492"/>
                </a:lnTo>
                <a:lnTo>
                  <a:pt x="482264" y="50891"/>
                </a:lnTo>
                <a:lnTo>
                  <a:pt x="469564" y="50891"/>
                </a:lnTo>
                <a:lnTo>
                  <a:pt x="469379" y="76198"/>
                </a:lnTo>
                <a:lnTo>
                  <a:pt x="520931" y="50891"/>
                </a:lnTo>
                <a:lnTo>
                  <a:pt x="482264" y="50891"/>
                </a:lnTo>
                <a:lnTo>
                  <a:pt x="521120" y="50798"/>
                </a:lnTo>
                <a:lnTo>
                  <a:pt x="545854" y="38656"/>
                </a:lnTo>
                <a:lnTo>
                  <a:pt x="469935" y="0"/>
                </a:lnTo>
                <a:close/>
              </a:path>
              <a:path w="546100" h="76200">
                <a:moveTo>
                  <a:pt x="469750" y="25400"/>
                </a:moveTo>
                <a:lnTo>
                  <a:pt x="469564" y="50798"/>
                </a:lnTo>
                <a:lnTo>
                  <a:pt x="482264" y="50891"/>
                </a:lnTo>
                <a:lnTo>
                  <a:pt x="482450" y="25492"/>
                </a:lnTo>
                <a:lnTo>
                  <a:pt x="469750" y="25400"/>
                </a:lnTo>
                <a:close/>
              </a:path>
              <a:path w="546100" h="76200">
                <a:moveTo>
                  <a:pt x="185" y="21972"/>
                </a:moveTo>
                <a:lnTo>
                  <a:pt x="0" y="47371"/>
                </a:lnTo>
                <a:lnTo>
                  <a:pt x="469564" y="50798"/>
                </a:lnTo>
                <a:lnTo>
                  <a:pt x="469750" y="25400"/>
                </a:lnTo>
                <a:lnTo>
                  <a:pt x="185" y="21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9608025" y="2847996"/>
            <a:ext cx="909955" cy="52324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65"/>
              </a:spcBef>
            </a:pPr>
            <a:r>
              <a:rPr sz="2800" spc="-225" dirty="0">
                <a:latin typeface="Arial"/>
                <a:cs typeface="Arial"/>
              </a:rPr>
              <a:t>Conv</a:t>
            </a:r>
            <a:endParaRPr sz="28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9037993" y="3072039"/>
            <a:ext cx="570230" cy="76200"/>
          </a:xfrm>
          <a:custGeom>
            <a:avLst/>
            <a:gdLst/>
            <a:ahLst/>
            <a:cxnLst/>
            <a:rect l="l" t="t" r="r" b="b"/>
            <a:pathLst>
              <a:path w="570229" h="76200">
                <a:moveTo>
                  <a:pt x="545084" y="25309"/>
                </a:moveTo>
                <a:lnTo>
                  <a:pt x="506444" y="25309"/>
                </a:lnTo>
                <a:lnTo>
                  <a:pt x="506622" y="50709"/>
                </a:lnTo>
                <a:lnTo>
                  <a:pt x="493922" y="50798"/>
                </a:lnTo>
                <a:lnTo>
                  <a:pt x="494099" y="76197"/>
                </a:lnTo>
                <a:lnTo>
                  <a:pt x="570031" y="37566"/>
                </a:lnTo>
                <a:lnTo>
                  <a:pt x="545084" y="25309"/>
                </a:lnTo>
                <a:close/>
              </a:path>
              <a:path w="570229" h="76200">
                <a:moveTo>
                  <a:pt x="493745" y="25398"/>
                </a:moveTo>
                <a:lnTo>
                  <a:pt x="0" y="28850"/>
                </a:lnTo>
                <a:lnTo>
                  <a:pt x="177" y="54249"/>
                </a:lnTo>
                <a:lnTo>
                  <a:pt x="493922" y="50798"/>
                </a:lnTo>
                <a:lnTo>
                  <a:pt x="493745" y="25398"/>
                </a:lnTo>
                <a:close/>
              </a:path>
              <a:path w="570229" h="76200">
                <a:moveTo>
                  <a:pt x="506444" y="25309"/>
                </a:moveTo>
                <a:lnTo>
                  <a:pt x="493745" y="25398"/>
                </a:lnTo>
                <a:lnTo>
                  <a:pt x="493922" y="50798"/>
                </a:lnTo>
                <a:lnTo>
                  <a:pt x="506622" y="50709"/>
                </a:lnTo>
                <a:lnTo>
                  <a:pt x="506444" y="25309"/>
                </a:lnTo>
                <a:close/>
              </a:path>
              <a:path w="570229" h="76200">
                <a:moveTo>
                  <a:pt x="493567" y="0"/>
                </a:moveTo>
                <a:lnTo>
                  <a:pt x="493745" y="25398"/>
                </a:lnTo>
                <a:lnTo>
                  <a:pt x="545084" y="25309"/>
                </a:lnTo>
                <a:lnTo>
                  <a:pt x="4935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517795" y="3074934"/>
            <a:ext cx="546100" cy="76200"/>
          </a:xfrm>
          <a:custGeom>
            <a:avLst/>
            <a:gdLst/>
            <a:ahLst/>
            <a:cxnLst/>
            <a:rect l="l" t="t" r="r" b="b"/>
            <a:pathLst>
              <a:path w="546100" h="76200">
                <a:moveTo>
                  <a:pt x="469935" y="0"/>
                </a:moveTo>
                <a:lnTo>
                  <a:pt x="469750" y="25400"/>
                </a:lnTo>
                <a:lnTo>
                  <a:pt x="482450" y="25492"/>
                </a:lnTo>
                <a:lnTo>
                  <a:pt x="482264" y="50891"/>
                </a:lnTo>
                <a:lnTo>
                  <a:pt x="469564" y="50891"/>
                </a:lnTo>
                <a:lnTo>
                  <a:pt x="469379" y="76198"/>
                </a:lnTo>
                <a:lnTo>
                  <a:pt x="520931" y="50891"/>
                </a:lnTo>
                <a:lnTo>
                  <a:pt x="482264" y="50891"/>
                </a:lnTo>
                <a:lnTo>
                  <a:pt x="521120" y="50798"/>
                </a:lnTo>
                <a:lnTo>
                  <a:pt x="545854" y="38656"/>
                </a:lnTo>
                <a:lnTo>
                  <a:pt x="469935" y="0"/>
                </a:lnTo>
                <a:close/>
              </a:path>
              <a:path w="546100" h="76200">
                <a:moveTo>
                  <a:pt x="469750" y="25400"/>
                </a:moveTo>
                <a:lnTo>
                  <a:pt x="469564" y="50798"/>
                </a:lnTo>
                <a:lnTo>
                  <a:pt x="482264" y="50891"/>
                </a:lnTo>
                <a:lnTo>
                  <a:pt x="482450" y="25492"/>
                </a:lnTo>
                <a:lnTo>
                  <a:pt x="469750" y="25400"/>
                </a:lnTo>
                <a:close/>
              </a:path>
              <a:path w="546100" h="76200">
                <a:moveTo>
                  <a:pt x="185" y="21972"/>
                </a:moveTo>
                <a:lnTo>
                  <a:pt x="0" y="47371"/>
                </a:lnTo>
                <a:lnTo>
                  <a:pt x="469564" y="50798"/>
                </a:lnTo>
                <a:lnTo>
                  <a:pt x="469750" y="25400"/>
                </a:lnTo>
                <a:lnTo>
                  <a:pt x="185" y="21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45">
            <a:extLst>
              <a:ext uri="{FF2B5EF4-FFF2-40B4-BE49-F238E27FC236}">
                <a16:creationId xmlns:a16="http://schemas.microsoft.com/office/drawing/2014/main" id="{854A3B82-25AA-4E44-80E4-7725B46100A3}"/>
              </a:ext>
            </a:extLst>
          </p:cNvPr>
          <p:cNvSpPr txBox="1"/>
          <p:nvPr/>
        </p:nvSpPr>
        <p:spPr>
          <a:xfrm>
            <a:off x="5935207" y="133603"/>
            <a:ext cx="354965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b="1" spc="-125" dirty="0">
                <a:solidFill>
                  <a:srgbClr val="0070C0"/>
                </a:solidFill>
                <a:latin typeface="Arial"/>
                <a:cs typeface="Arial"/>
              </a:rPr>
              <a:t>Q</a:t>
            </a:r>
            <a:r>
              <a:rPr sz="2400" spc="-125" dirty="0">
                <a:solidFill>
                  <a:srgbClr val="0070C0"/>
                </a:solidFill>
                <a:latin typeface="Arial"/>
                <a:cs typeface="Arial"/>
              </a:rPr>
              <a:t>: </a:t>
            </a:r>
            <a:r>
              <a:rPr sz="2400" spc="-70" dirty="0">
                <a:solidFill>
                  <a:srgbClr val="0070C0"/>
                </a:solidFill>
                <a:latin typeface="Arial"/>
                <a:cs typeface="Arial"/>
              </a:rPr>
              <a:t>What </a:t>
            </a:r>
            <a:r>
              <a:rPr sz="2400" spc="-130" dirty="0">
                <a:solidFill>
                  <a:srgbClr val="0070C0"/>
                </a:solidFill>
                <a:latin typeface="Arial"/>
                <a:cs typeface="Arial"/>
              </a:rPr>
              <a:t>happens </a:t>
            </a:r>
            <a:r>
              <a:rPr sz="2400" spc="40" dirty="0">
                <a:solidFill>
                  <a:srgbClr val="0070C0"/>
                </a:solidFill>
                <a:latin typeface="Arial"/>
                <a:cs typeface="Arial"/>
              </a:rPr>
              <a:t>if </a:t>
            </a:r>
            <a:r>
              <a:rPr sz="2400" spc="-95" dirty="0">
                <a:solidFill>
                  <a:srgbClr val="0070C0"/>
                </a:solidFill>
                <a:latin typeface="Arial"/>
                <a:cs typeface="Arial"/>
              </a:rPr>
              <a:t>we</a:t>
            </a:r>
            <a:r>
              <a:rPr sz="2400" spc="-430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0070C0"/>
                </a:solidFill>
                <a:latin typeface="Arial"/>
                <a:cs typeface="Arial"/>
              </a:rPr>
              <a:t>stack  </a:t>
            </a:r>
            <a:r>
              <a:rPr sz="2400" spc="5" dirty="0">
                <a:solidFill>
                  <a:srgbClr val="0070C0"/>
                </a:solidFill>
                <a:latin typeface="Arial"/>
                <a:cs typeface="Arial"/>
              </a:rPr>
              <a:t>two </a:t>
            </a:r>
            <a:r>
              <a:rPr sz="2400" spc="-65" dirty="0">
                <a:solidFill>
                  <a:srgbClr val="0070C0"/>
                </a:solidFill>
                <a:latin typeface="Arial"/>
                <a:cs typeface="Arial"/>
              </a:rPr>
              <a:t>convolution</a:t>
            </a:r>
            <a:r>
              <a:rPr sz="2400" spc="-280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400" spc="-145" dirty="0">
                <a:solidFill>
                  <a:srgbClr val="0070C0"/>
                </a:solidFill>
                <a:latin typeface="Arial"/>
                <a:cs typeface="Arial"/>
              </a:rPr>
              <a:t>layers?</a:t>
            </a:r>
            <a:endParaRPr sz="2400" dirty="0">
              <a:solidFill>
                <a:srgbClr val="0070C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40907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4854" y="2296176"/>
            <a:ext cx="284480" cy="2686050"/>
          </a:xfrm>
          <a:custGeom>
            <a:avLst/>
            <a:gdLst/>
            <a:ahLst/>
            <a:cxnLst/>
            <a:rect l="l" t="t" r="r" b="b"/>
            <a:pathLst>
              <a:path w="284480" h="2686050">
                <a:moveTo>
                  <a:pt x="0" y="0"/>
                </a:moveTo>
                <a:lnTo>
                  <a:pt x="284153" y="0"/>
                </a:lnTo>
                <a:lnTo>
                  <a:pt x="284153" y="2685530"/>
                </a:lnTo>
                <a:lnTo>
                  <a:pt x="0" y="2685530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79007" y="1305464"/>
            <a:ext cx="991235" cy="3676650"/>
          </a:xfrm>
          <a:custGeom>
            <a:avLst/>
            <a:gdLst/>
            <a:ahLst/>
            <a:cxnLst/>
            <a:rect l="l" t="t" r="r" b="b"/>
            <a:pathLst>
              <a:path w="991235" h="3676650">
                <a:moveTo>
                  <a:pt x="990714" y="0"/>
                </a:moveTo>
                <a:lnTo>
                  <a:pt x="0" y="990711"/>
                </a:lnTo>
                <a:lnTo>
                  <a:pt x="0" y="3676242"/>
                </a:lnTo>
                <a:lnTo>
                  <a:pt x="990714" y="2685530"/>
                </a:lnTo>
                <a:lnTo>
                  <a:pt x="990714" y="0"/>
                </a:lnTo>
                <a:close/>
              </a:path>
            </a:pathLst>
          </a:custGeom>
          <a:solidFill>
            <a:srgbClr val="C4A4A4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854" y="1305464"/>
            <a:ext cx="1275080" cy="991235"/>
          </a:xfrm>
          <a:custGeom>
            <a:avLst/>
            <a:gdLst/>
            <a:ahLst/>
            <a:cxnLst/>
            <a:rect l="l" t="t" r="r" b="b"/>
            <a:pathLst>
              <a:path w="1275080" h="991235">
                <a:moveTo>
                  <a:pt x="1274867" y="0"/>
                </a:moveTo>
                <a:lnTo>
                  <a:pt x="990714" y="0"/>
                </a:lnTo>
                <a:lnTo>
                  <a:pt x="0" y="990711"/>
                </a:lnTo>
                <a:lnTo>
                  <a:pt x="284153" y="990711"/>
                </a:lnTo>
                <a:lnTo>
                  <a:pt x="1274867" y="0"/>
                </a:lnTo>
                <a:close/>
              </a:path>
            </a:pathLst>
          </a:custGeom>
          <a:solidFill>
            <a:srgbClr val="F6D6D6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4854" y="1305464"/>
            <a:ext cx="1275080" cy="3676650"/>
          </a:xfrm>
          <a:custGeom>
            <a:avLst/>
            <a:gdLst/>
            <a:ahLst/>
            <a:cxnLst/>
            <a:rect l="l" t="t" r="r" b="b"/>
            <a:pathLst>
              <a:path w="1275080" h="3676650">
                <a:moveTo>
                  <a:pt x="0" y="990711"/>
                </a:moveTo>
                <a:lnTo>
                  <a:pt x="990714" y="0"/>
                </a:lnTo>
                <a:lnTo>
                  <a:pt x="1274868" y="0"/>
                </a:lnTo>
                <a:lnTo>
                  <a:pt x="1274868" y="2685530"/>
                </a:lnTo>
                <a:lnTo>
                  <a:pt x="284153" y="3676242"/>
                </a:lnTo>
                <a:lnTo>
                  <a:pt x="0" y="3676242"/>
                </a:lnTo>
                <a:lnTo>
                  <a:pt x="0" y="990711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4854" y="1305464"/>
            <a:ext cx="1275080" cy="991235"/>
          </a:xfrm>
          <a:custGeom>
            <a:avLst/>
            <a:gdLst/>
            <a:ahLst/>
            <a:cxnLst/>
            <a:rect l="l" t="t" r="r" b="b"/>
            <a:pathLst>
              <a:path w="1275080" h="991235">
                <a:moveTo>
                  <a:pt x="0" y="990711"/>
                </a:moveTo>
                <a:lnTo>
                  <a:pt x="284153" y="990711"/>
                </a:lnTo>
                <a:lnTo>
                  <a:pt x="12748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79007" y="2296176"/>
            <a:ext cx="0" cy="2686050"/>
          </a:xfrm>
          <a:custGeom>
            <a:avLst/>
            <a:gdLst/>
            <a:ahLst/>
            <a:cxnLst/>
            <a:rect l="l" t="t" r="r" b="b"/>
            <a:pathLst>
              <a:path h="2686050">
                <a:moveTo>
                  <a:pt x="0" y="0"/>
                </a:moveTo>
                <a:lnTo>
                  <a:pt x="0" y="268553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46780" y="2296176"/>
            <a:ext cx="284480" cy="2686050"/>
          </a:xfrm>
          <a:custGeom>
            <a:avLst/>
            <a:gdLst/>
            <a:ahLst/>
            <a:cxnLst/>
            <a:rect l="l" t="t" r="r" b="b"/>
            <a:pathLst>
              <a:path w="284479" h="2686050">
                <a:moveTo>
                  <a:pt x="0" y="0"/>
                </a:moveTo>
                <a:lnTo>
                  <a:pt x="284153" y="0"/>
                </a:lnTo>
                <a:lnTo>
                  <a:pt x="284153" y="2685530"/>
                </a:lnTo>
                <a:lnTo>
                  <a:pt x="0" y="2685530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30933" y="1305464"/>
            <a:ext cx="991235" cy="3676650"/>
          </a:xfrm>
          <a:custGeom>
            <a:avLst/>
            <a:gdLst/>
            <a:ahLst/>
            <a:cxnLst/>
            <a:rect l="l" t="t" r="r" b="b"/>
            <a:pathLst>
              <a:path w="991235" h="3676650">
                <a:moveTo>
                  <a:pt x="990714" y="0"/>
                </a:moveTo>
                <a:lnTo>
                  <a:pt x="0" y="990711"/>
                </a:lnTo>
                <a:lnTo>
                  <a:pt x="0" y="3676242"/>
                </a:lnTo>
                <a:lnTo>
                  <a:pt x="990714" y="2685530"/>
                </a:lnTo>
                <a:lnTo>
                  <a:pt x="990714" y="0"/>
                </a:lnTo>
                <a:close/>
              </a:path>
            </a:pathLst>
          </a:custGeom>
          <a:solidFill>
            <a:srgbClr val="A2AF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46780" y="1305464"/>
            <a:ext cx="1275080" cy="991235"/>
          </a:xfrm>
          <a:custGeom>
            <a:avLst/>
            <a:gdLst/>
            <a:ahLst/>
            <a:cxnLst/>
            <a:rect l="l" t="t" r="r" b="b"/>
            <a:pathLst>
              <a:path w="1275079" h="991235">
                <a:moveTo>
                  <a:pt x="1274867" y="0"/>
                </a:moveTo>
                <a:lnTo>
                  <a:pt x="990714" y="0"/>
                </a:lnTo>
                <a:lnTo>
                  <a:pt x="0" y="990711"/>
                </a:lnTo>
                <a:lnTo>
                  <a:pt x="284153" y="990711"/>
                </a:lnTo>
                <a:lnTo>
                  <a:pt x="1274867" y="0"/>
                </a:lnTo>
                <a:close/>
              </a:path>
            </a:pathLst>
          </a:custGeom>
          <a:solidFill>
            <a:srgbClr val="D4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46780" y="1305464"/>
            <a:ext cx="1275080" cy="3676650"/>
          </a:xfrm>
          <a:custGeom>
            <a:avLst/>
            <a:gdLst/>
            <a:ahLst/>
            <a:cxnLst/>
            <a:rect l="l" t="t" r="r" b="b"/>
            <a:pathLst>
              <a:path w="1275079" h="3676650">
                <a:moveTo>
                  <a:pt x="0" y="990711"/>
                </a:moveTo>
                <a:lnTo>
                  <a:pt x="990714" y="0"/>
                </a:lnTo>
                <a:lnTo>
                  <a:pt x="1274868" y="0"/>
                </a:lnTo>
                <a:lnTo>
                  <a:pt x="1274868" y="2685530"/>
                </a:lnTo>
                <a:lnTo>
                  <a:pt x="284153" y="3676242"/>
                </a:lnTo>
                <a:lnTo>
                  <a:pt x="0" y="3676242"/>
                </a:lnTo>
                <a:lnTo>
                  <a:pt x="0" y="990711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46780" y="1305464"/>
            <a:ext cx="1275080" cy="991235"/>
          </a:xfrm>
          <a:custGeom>
            <a:avLst/>
            <a:gdLst/>
            <a:ahLst/>
            <a:cxnLst/>
            <a:rect l="l" t="t" r="r" b="b"/>
            <a:pathLst>
              <a:path w="1275079" h="991235">
                <a:moveTo>
                  <a:pt x="0" y="990711"/>
                </a:moveTo>
                <a:lnTo>
                  <a:pt x="284153" y="990711"/>
                </a:lnTo>
                <a:lnTo>
                  <a:pt x="12748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30933" y="2296176"/>
            <a:ext cx="0" cy="2686050"/>
          </a:xfrm>
          <a:custGeom>
            <a:avLst/>
            <a:gdLst/>
            <a:ahLst/>
            <a:cxnLst/>
            <a:rect l="l" t="t" r="r" b="b"/>
            <a:pathLst>
              <a:path h="2686050">
                <a:moveTo>
                  <a:pt x="0" y="0"/>
                </a:moveTo>
                <a:lnTo>
                  <a:pt x="0" y="268553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603428" y="2397751"/>
            <a:ext cx="284480" cy="2686050"/>
          </a:xfrm>
          <a:custGeom>
            <a:avLst/>
            <a:gdLst/>
            <a:ahLst/>
            <a:cxnLst/>
            <a:rect l="l" t="t" r="r" b="b"/>
            <a:pathLst>
              <a:path w="284479" h="2686050">
                <a:moveTo>
                  <a:pt x="0" y="0"/>
                </a:moveTo>
                <a:lnTo>
                  <a:pt x="284153" y="0"/>
                </a:lnTo>
                <a:lnTo>
                  <a:pt x="284153" y="2685529"/>
                </a:lnTo>
                <a:lnTo>
                  <a:pt x="0" y="268552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87581" y="1407039"/>
            <a:ext cx="991235" cy="3676650"/>
          </a:xfrm>
          <a:custGeom>
            <a:avLst/>
            <a:gdLst/>
            <a:ahLst/>
            <a:cxnLst/>
            <a:rect l="l" t="t" r="r" b="b"/>
            <a:pathLst>
              <a:path w="991234" h="3676650">
                <a:moveTo>
                  <a:pt x="990714" y="0"/>
                </a:moveTo>
                <a:lnTo>
                  <a:pt x="0" y="990711"/>
                </a:lnTo>
                <a:lnTo>
                  <a:pt x="0" y="3676241"/>
                </a:lnTo>
                <a:lnTo>
                  <a:pt x="990714" y="2685529"/>
                </a:lnTo>
                <a:lnTo>
                  <a:pt x="990714" y="0"/>
                </a:lnTo>
                <a:close/>
              </a:path>
            </a:pathLst>
          </a:custGeom>
          <a:solidFill>
            <a:srgbClr val="AEBC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603428" y="1407039"/>
            <a:ext cx="1275080" cy="991235"/>
          </a:xfrm>
          <a:custGeom>
            <a:avLst/>
            <a:gdLst/>
            <a:ahLst/>
            <a:cxnLst/>
            <a:rect l="l" t="t" r="r" b="b"/>
            <a:pathLst>
              <a:path w="1275079" h="991235">
                <a:moveTo>
                  <a:pt x="1274867" y="0"/>
                </a:moveTo>
                <a:lnTo>
                  <a:pt x="990714" y="0"/>
                </a:lnTo>
                <a:lnTo>
                  <a:pt x="0" y="990711"/>
                </a:lnTo>
                <a:lnTo>
                  <a:pt x="284153" y="990711"/>
                </a:lnTo>
                <a:lnTo>
                  <a:pt x="1274867" y="0"/>
                </a:lnTo>
                <a:close/>
              </a:path>
            </a:pathLst>
          </a:custGeom>
          <a:solidFill>
            <a:srgbClr val="E0EE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603428" y="1407039"/>
            <a:ext cx="1275080" cy="3676650"/>
          </a:xfrm>
          <a:custGeom>
            <a:avLst/>
            <a:gdLst/>
            <a:ahLst/>
            <a:cxnLst/>
            <a:rect l="l" t="t" r="r" b="b"/>
            <a:pathLst>
              <a:path w="1275079" h="3676650">
                <a:moveTo>
                  <a:pt x="0" y="990711"/>
                </a:moveTo>
                <a:lnTo>
                  <a:pt x="990714" y="0"/>
                </a:lnTo>
                <a:lnTo>
                  <a:pt x="1274868" y="0"/>
                </a:lnTo>
                <a:lnTo>
                  <a:pt x="1274868" y="2685530"/>
                </a:lnTo>
                <a:lnTo>
                  <a:pt x="284153" y="3676242"/>
                </a:lnTo>
                <a:lnTo>
                  <a:pt x="0" y="3676242"/>
                </a:lnTo>
                <a:lnTo>
                  <a:pt x="0" y="990711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603428" y="1407039"/>
            <a:ext cx="1275080" cy="991235"/>
          </a:xfrm>
          <a:custGeom>
            <a:avLst/>
            <a:gdLst/>
            <a:ahLst/>
            <a:cxnLst/>
            <a:rect l="l" t="t" r="r" b="b"/>
            <a:pathLst>
              <a:path w="1275079" h="991235">
                <a:moveTo>
                  <a:pt x="0" y="990711"/>
                </a:moveTo>
                <a:lnTo>
                  <a:pt x="284153" y="990711"/>
                </a:lnTo>
                <a:lnTo>
                  <a:pt x="12748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87581" y="2397751"/>
            <a:ext cx="0" cy="2686050"/>
          </a:xfrm>
          <a:custGeom>
            <a:avLst/>
            <a:gdLst/>
            <a:ahLst/>
            <a:cxnLst/>
            <a:rect l="l" t="t" r="r" b="b"/>
            <a:pathLst>
              <a:path h="2686050">
                <a:moveTo>
                  <a:pt x="0" y="0"/>
                </a:moveTo>
                <a:lnTo>
                  <a:pt x="0" y="268553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356785" y="2686812"/>
            <a:ext cx="4095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40" dirty="0">
                <a:latin typeface="Arial"/>
                <a:cs typeface="Arial"/>
              </a:rPr>
              <a:t>….</a:t>
            </a:r>
            <a:endParaRPr sz="3200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44792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5" dirty="0"/>
              <a:t>Stacking </a:t>
            </a:r>
            <a:r>
              <a:rPr spc="-190" dirty="0"/>
              <a:t>Convolutions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2445042" y="2847996"/>
            <a:ext cx="909955" cy="52324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65"/>
              </a:spcBef>
            </a:pPr>
            <a:r>
              <a:rPr sz="2800" spc="-225" dirty="0">
                <a:latin typeface="Arial"/>
                <a:cs typeface="Arial"/>
              </a:rPr>
              <a:t>Conv</a:t>
            </a:r>
            <a:endParaRPr sz="28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875010" y="3072039"/>
            <a:ext cx="570230" cy="76200"/>
          </a:xfrm>
          <a:custGeom>
            <a:avLst/>
            <a:gdLst/>
            <a:ahLst/>
            <a:cxnLst/>
            <a:rect l="l" t="t" r="r" b="b"/>
            <a:pathLst>
              <a:path w="570230" h="76200">
                <a:moveTo>
                  <a:pt x="545084" y="25309"/>
                </a:moveTo>
                <a:lnTo>
                  <a:pt x="506444" y="25309"/>
                </a:lnTo>
                <a:lnTo>
                  <a:pt x="506622" y="50709"/>
                </a:lnTo>
                <a:lnTo>
                  <a:pt x="493922" y="50798"/>
                </a:lnTo>
                <a:lnTo>
                  <a:pt x="494099" y="76197"/>
                </a:lnTo>
                <a:lnTo>
                  <a:pt x="570031" y="37566"/>
                </a:lnTo>
                <a:lnTo>
                  <a:pt x="545084" y="25309"/>
                </a:lnTo>
                <a:close/>
              </a:path>
              <a:path w="570230" h="76200">
                <a:moveTo>
                  <a:pt x="493745" y="25398"/>
                </a:moveTo>
                <a:lnTo>
                  <a:pt x="0" y="28850"/>
                </a:lnTo>
                <a:lnTo>
                  <a:pt x="177" y="54249"/>
                </a:lnTo>
                <a:lnTo>
                  <a:pt x="493922" y="50798"/>
                </a:lnTo>
                <a:lnTo>
                  <a:pt x="493745" y="25398"/>
                </a:lnTo>
                <a:close/>
              </a:path>
              <a:path w="570230" h="76200">
                <a:moveTo>
                  <a:pt x="506444" y="25309"/>
                </a:moveTo>
                <a:lnTo>
                  <a:pt x="493745" y="25398"/>
                </a:lnTo>
                <a:lnTo>
                  <a:pt x="493922" y="50798"/>
                </a:lnTo>
                <a:lnTo>
                  <a:pt x="506622" y="50709"/>
                </a:lnTo>
                <a:lnTo>
                  <a:pt x="506444" y="25309"/>
                </a:lnTo>
                <a:close/>
              </a:path>
              <a:path w="570230" h="76200">
                <a:moveTo>
                  <a:pt x="493567" y="0"/>
                </a:moveTo>
                <a:lnTo>
                  <a:pt x="493745" y="25398"/>
                </a:lnTo>
                <a:lnTo>
                  <a:pt x="545084" y="25309"/>
                </a:lnTo>
                <a:lnTo>
                  <a:pt x="4935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354813" y="3074934"/>
            <a:ext cx="546100" cy="76200"/>
          </a:xfrm>
          <a:custGeom>
            <a:avLst/>
            <a:gdLst/>
            <a:ahLst/>
            <a:cxnLst/>
            <a:rect l="l" t="t" r="r" b="b"/>
            <a:pathLst>
              <a:path w="546100" h="76200">
                <a:moveTo>
                  <a:pt x="469935" y="0"/>
                </a:moveTo>
                <a:lnTo>
                  <a:pt x="469750" y="25400"/>
                </a:lnTo>
                <a:lnTo>
                  <a:pt x="482450" y="25492"/>
                </a:lnTo>
                <a:lnTo>
                  <a:pt x="482264" y="50891"/>
                </a:lnTo>
                <a:lnTo>
                  <a:pt x="469564" y="50891"/>
                </a:lnTo>
                <a:lnTo>
                  <a:pt x="469379" y="76198"/>
                </a:lnTo>
                <a:lnTo>
                  <a:pt x="520931" y="50891"/>
                </a:lnTo>
                <a:lnTo>
                  <a:pt x="482264" y="50891"/>
                </a:lnTo>
                <a:lnTo>
                  <a:pt x="521120" y="50798"/>
                </a:lnTo>
                <a:lnTo>
                  <a:pt x="545854" y="38656"/>
                </a:lnTo>
                <a:lnTo>
                  <a:pt x="469935" y="0"/>
                </a:lnTo>
                <a:close/>
              </a:path>
              <a:path w="546100" h="76200">
                <a:moveTo>
                  <a:pt x="469750" y="25400"/>
                </a:moveTo>
                <a:lnTo>
                  <a:pt x="469564" y="50798"/>
                </a:lnTo>
                <a:lnTo>
                  <a:pt x="482264" y="50891"/>
                </a:lnTo>
                <a:lnTo>
                  <a:pt x="482450" y="25492"/>
                </a:lnTo>
                <a:lnTo>
                  <a:pt x="469750" y="25400"/>
                </a:lnTo>
                <a:close/>
              </a:path>
              <a:path w="546100" h="76200">
                <a:moveTo>
                  <a:pt x="185" y="21972"/>
                </a:moveTo>
                <a:lnTo>
                  <a:pt x="0" y="47371"/>
                </a:lnTo>
                <a:lnTo>
                  <a:pt x="469564" y="50798"/>
                </a:lnTo>
                <a:lnTo>
                  <a:pt x="469750" y="25400"/>
                </a:lnTo>
                <a:lnTo>
                  <a:pt x="185" y="21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963834" y="2847996"/>
            <a:ext cx="909955" cy="52324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65"/>
              </a:spcBef>
            </a:pPr>
            <a:r>
              <a:rPr sz="2800" spc="-225" dirty="0">
                <a:latin typeface="Arial"/>
                <a:cs typeface="Arial"/>
              </a:rPr>
              <a:t>Conv</a:t>
            </a:r>
            <a:endParaRPr sz="28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393802" y="3072039"/>
            <a:ext cx="570230" cy="76200"/>
          </a:xfrm>
          <a:custGeom>
            <a:avLst/>
            <a:gdLst/>
            <a:ahLst/>
            <a:cxnLst/>
            <a:rect l="l" t="t" r="r" b="b"/>
            <a:pathLst>
              <a:path w="570229" h="76200">
                <a:moveTo>
                  <a:pt x="545084" y="25309"/>
                </a:moveTo>
                <a:lnTo>
                  <a:pt x="506444" y="25309"/>
                </a:lnTo>
                <a:lnTo>
                  <a:pt x="506622" y="50709"/>
                </a:lnTo>
                <a:lnTo>
                  <a:pt x="493922" y="50798"/>
                </a:lnTo>
                <a:lnTo>
                  <a:pt x="494099" y="76197"/>
                </a:lnTo>
                <a:lnTo>
                  <a:pt x="570031" y="37566"/>
                </a:lnTo>
                <a:lnTo>
                  <a:pt x="545084" y="25309"/>
                </a:lnTo>
                <a:close/>
              </a:path>
              <a:path w="570229" h="76200">
                <a:moveTo>
                  <a:pt x="493745" y="25398"/>
                </a:moveTo>
                <a:lnTo>
                  <a:pt x="0" y="28850"/>
                </a:lnTo>
                <a:lnTo>
                  <a:pt x="177" y="54249"/>
                </a:lnTo>
                <a:lnTo>
                  <a:pt x="493922" y="50798"/>
                </a:lnTo>
                <a:lnTo>
                  <a:pt x="493745" y="25398"/>
                </a:lnTo>
                <a:close/>
              </a:path>
              <a:path w="570229" h="76200">
                <a:moveTo>
                  <a:pt x="506444" y="25309"/>
                </a:moveTo>
                <a:lnTo>
                  <a:pt x="493745" y="25398"/>
                </a:lnTo>
                <a:lnTo>
                  <a:pt x="493922" y="50798"/>
                </a:lnTo>
                <a:lnTo>
                  <a:pt x="506622" y="50709"/>
                </a:lnTo>
                <a:lnTo>
                  <a:pt x="506444" y="25309"/>
                </a:lnTo>
                <a:close/>
              </a:path>
              <a:path w="570229" h="76200">
                <a:moveTo>
                  <a:pt x="493567" y="0"/>
                </a:moveTo>
                <a:lnTo>
                  <a:pt x="493745" y="25398"/>
                </a:lnTo>
                <a:lnTo>
                  <a:pt x="545084" y="25309"/>
                </a:lnTo>
                <a:lnTo>
                  <a:pt x="4935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873606" y="3074934"/>
            <a:ext cx="546100" cy="76200"/>
          </a:xfrm>
          <a:custGeom>
            <a:avLst/>
            <a:gdLst/>
            <a:ahLst/>
            <a:cxnLst/>
            <a:rect l="l" t="t" r="r" b="b"/>
            <a:pathLst>
              <a:path w="546100" h="76200">
                <a:moveTo>
                  <a:pt x="469935" y="0"/>
                </a:moveTo>
                <a:lnTo>
                  <a:pt x="469750" y="25400"/>
                </a:lnTo>
                <a:lnTo>
                  <a:pt x="482450" y="25492"/>
                </a:lnTo>
                <a:lnTo>
                  <a:pt x="482264" y="50891"/>
                </a:lnTo>
                <a:lnTo>
                  <a:pt x="469564" y="50891"/>
                </a:lnTo>
                <a:lnTo>
                  <a:pt x="469379" y="76198"/>
                </a:lnTo>
                <a:lnTo>
                  <a:pt x="520931" y="50891"/>
                </a:lnTo>
                <a:lnTo>
                  <a:pt x="482264" y="50891"/>
                </a:lnTo>
                <a:lnTo>
                  <a:pt x="521120" y="50798"/>
                </a:lnTo>
                <a:lnTo>
                  <a:pt x="545854" y="38656"/>
                </a:lnTo>
                <a:lnTo>
                  <a:pt x="469935" y="0"/>
                </a:lnTo>
                <a:close/>
              </a:path>
              <a:path w="546100" h="76200">
                <a:moveTo>
                  <a:pt x="469750" y="25400"/>
                </a:moveTo>
                <a:lnTo>
                  <a:pt x="469564" y="50798"/>
                </a:lnTo>
                <a:lnTo>
                  <a:pt x="482264" y="50891"/>
                </a:lnTo>
                <a:lnTo>
                  <a:pt x="482450" y="25492"/>
                </a:lnTo>
                <a:lnTo>
                  <a:pt x="469750" y="25400"/>
                </a:lnTo>
                <a:close/>
              </a:path>
              <a:path w="546100" h="76200">
                <a:moveTo>
                  <a:pt x="185" y="21972"/>
                </a:moveTo>
                <a:lnTo>
                  <a:pt x="0" y="47371"/>
                </a:lnTo>
                <a:lnTo>
                  <a:pt x="469564" y="50798"/>
                </a:lnTo>
                <a:lnTo>
                  <a:pt x="469750" y="25400"/>
                </a:lnTo>
                <a:lnTo>
                  <a:pt x="185" y="21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9608025" y="2847996"/>
            <a:ext cx="909955" cy="52324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65"/>
              </a:spcBef>
            </a:pPr>
            <a:r>
              <a:rPr sz="2800" spc="-225" dirty="0">
                <a:latin typeface="Arial"/>
                <a:cs typeface="Arial"/>
              </a:rPr>
              <a:t>Conv</a:t>
            </a:r>
            <a:endParaRPr sz="28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9037993" y="3072039"/>
            <a:ext cx="570230" cy="76200"/>
          </a:xfrm>
          <a:custGeom>
            <a:avLst/>
            <a:gdLst/>
            <a:ahLst/>
            <a:cxnLst/>
            <a:rect l="l" t="t" r="r" b="b"/>
            <a:pathLst>
              <a:path w="570229" h="76200">
                <a:moveTo>
                  <a:pt x="545084" y="25309"/>
                </a:moveTo>
                <a:lnTo>
                  <a:pt x="506444" y="25309"/>
                </a:lnTo>
                <a:lnTo>
                  <a:pt x="506622" y="50709"/>
                </a:lnTo>
                <a:lnTo>
                  <a:pt x="493922" y="50798"/>
                </a:lnTo>
                <a:lnTo>
                  <a:pt x="494099" y="76197"/>
                </a:lnTo>
                <a:lnTo>
                  <a:pt x="570031" y="37566"/>
                </a:lnTo>
                <a:lnTo>
                  <a:pt x="545084" y="25309"/>
                </a:lnTo>
                <a:close/>
              </a:path>
              <a:path w="570229" h="76200">
                <a:moveTo>
                  <a:pt x="493745" y="25398"/>
                </a:moveTo>
                <a:lnTo>
                  <a:pt x="0" y="28850"/>
                </a:lnTo>
                <a:lnTo>
                  <a:pt x="177" y="54249"/>
                </a:lnTo>
                <a:lnTo>
                  <a:pt x="493922" y="50798"/>
                </a:lnTo>
                <a:lnTo>
                  <a:pt x="493745" y="25398"/>
                </a:lnTo>
                <a:close/>
              </a:path>
              <a:path w="570229" h="76200">
                <a:moveTo>
                  <a:pt x="506444" y="25309"/>
                </a:moveTo>
                <a:lnTo>
                  <a:pt x="493745" y="25398"/>
                </a:lnTo>
                <a:lnTo>
                  <a:pt x="493922" y="50798"/>
                </a:lnTo>
                <a:lnTo>
                  <a:pt x="506622" y="50709"/>
                </a:lnTo>
                <a:lnTo>
                  <a:pt x="506444" y="25309"/>
                </a:lnTo>
                <a:close/>
              </a:path>
              <a:path w="570229" h="76200">
                <a:moveTo>
                  <a:pt x="493567" y="0"/>
                </a:moveTo>
                <a:lnTo>
                  <a:pt x="493745" y="25398"/>
                </a:lnTo>
                <a:lnTo>
                  <a:pt x="545084" y="25309"/>
                </a:lnTo>
                <a:lnTo>
                  <a:pt x="4935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517795" y="3074934"/>
            <a:ext cx="546100" cy="76200"/>
          </a:xfrm>
          <a:custGeom>
            <a:avLst/>
            <a:gdLst/>
            <a:ahLst/>
            <a:cxnLst/>
            <a:rect l="l" t="t" r="r" b="b"/>
            <a:pathLst>
              <a:path w="546100" h="76200">
                <a:moveTo>
                  <a:pt x="469935" y="0"/>
                </a:moveTo>
                <a:lnTo>
                  <a:pt x="469750" y="25400"/>
                </a:lnTo>
                <a:lnTo>
                  <a:pt x="482450" y="25492"/>
                </a:lnTo>
                <a:lnTo>
                  <a:pt x="482264" y="50891"/>
                </a:lnTo>
                <a:lnTo>
                  <a:pt x="469564" y="50891"/>
                </a:lnTo>
                <a:lnTo>
                  <a:pt x="469379" y="76198"/>
                </a:lnTo>
                <a:lnTo>
                  <a:pt x="520931" y="50891"/>
                </a:lnTo>
                <a:lnTo>
                  <a:pt x="482264" y="50891"/>
                </a:lnTo>
                <a:lnTo>
                  <a:pt x="521120" y="50798"/>
                </a:lnTo>
                <a:lnTo>
                  <a:pt x="545854" y="38656"/>
                </a:lnTo>
                <a:lnTo>
                  <a:pt x="469935" y="0"/>
                </a:lnTo>
                <a:close/>
              </a:path>
              <a:path w="546100" h="76200">
                <a:moveTo>
                  <a:pt x="469750" y="25400"/>
                </a:moveTo>
                <a:lnTo>
                  <a:pt x="469564" y="50798"/>
                </a:lnTo>
                <a:lnTo>
                  <a:pt x="482264" y="50891"/>
                </a:lnTo>
                <a:lnTo>
                  <a:pt x="482450" y="25492"/>
                </a:lnTo>
                <a:lnTo>
                  <a:pt x="469750" y="25400"/>
                </a:lnTo>
                <a:close/>
              </a:path>
              <a:path w="546100" h="76200">
                <a:moveTo>
                  <a:pt x="185" y="21972"/>
                </a:moveTo>
                <a:lnTo>
                  <a:pt x="0" y="47371"/>
                </a:lnTo>
                <a:lnTo>
                  <a:pt x="469564" y="50798"/>
                </a:lnTo>
                <a:lnTo>
                  <a:pt x="469750" y="25400"/>
                </a:lnTo>
                <a:lnTo>
                  <a:pt x="185" y="21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45">
            <a:extLst>
              <a:ext uri="{FF2B5EF4-FFF2-40B4-BE49-F238E27FC236}">
                <a16:creationId xmlns:a16="http://schemas.microsoft.com/office/drawing/2014/main" id="{854A3B82-25AA-4E44-80E4-7725B46100A3}"/>
              </a:ext>
            </a:extLst>
          </p:cNvPr>
          <p:cNvSpPr txBox="1"/>
          <p:nvPr/>
        </p:nvSpPr>
        <p:spPr>
          <a:xfrm>
            <a:off x="5935207" y="133603"/>
            <a:ext cx="354965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b="1" spc="-125" dirty="0">
                <a:solidFill>
                  <a:srgbClr val="0070C0"/>
                </a:solidFill>
                <a:latin typeface="Arial"/>
                <a:cs typeface="Arial"/>
              </a:rPr>
              <a:t>Q</a:t>
            </a:r>
            <a:r>
              <a:rPr sz="2400" spc="-125" dirty="0">
                <a:solidFill>
                  <a:srgbClr val="0070C0"/>
                </a:solidFill>
                <a:latin typeface="Arial"/>
                <a:cs typeface="Arial"/>
              </a:rPr>
              <a:t>: </a:t>
            </a:r>
            <a:r>
              <a:rPr sz="2400" spc="-70" dirty="0">
                <a:solidFill>
                  <a:srgbClr val="0070C0"/>
                </a:solidFill>
                <a:latin typeface="Arial"/>
                <a:cs typeface="Arial"/>
              </a:rPr>
              <a:t>What </a:t>
            </a:r>
            <a:r>
              <a:rPr sz="2400" spc="-130" dirty="0">
                <a:solidFill>
                  <a:srgbClr val="0070C0"/>
                </a:solidFill>
                <a:latin typeface="Arial"/>
                <a:cs typeface="Arial"/>
              </a:rPr>
              <a:t>happens </a:t>
            </a:r>
            <a:r>
              <a:rPr sz="2400" spc="40" dirty="0">
                <a:solidFill>
                  <a:srgbClr val="0070C0"/>
                </a:solidFill>
                <a:latin typeface="Arial"/>
                <a:cs typeface="Arial"/>
              </a:rPr>
              <a:t>if </a:t>
            </a:r>
            <a:r>
              <a:rPr sz="2400" spc="-95" dirty="0">
                <a:solidFill>
                  <a:srgbClr val="0070C0"/>
                </a:solidFill>
                <a:latin typeface="Arial"/>
                <a:cs typeface="Arial"/>
              </a:rPr>
              <a:t>we</a:t>
            </a:r>
            <a:r>
              <a:rPr sz="2400" spc="-430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0070C0"/>
                </a:solidFill>
                <a:latin typeface="Arial"/>
                <a:cs typeface="Arial"/>
              </a:rPr>
              <a:t>stack  </a:t>
            </a:r>
            <a:r>
              <a:rPr sz="2400" spc="5" dirty="0">
                <a:solidFill>
                  <a:srgbClr val="0070C0"/>
                </a:solidFill>
                <a:latin typeface="Arial"/>
                <a:cs typeface="Arial"/>
              </a:rPr>
              <a:t>two </a:t>
            </a:r>
            <a:r>
              <a:rPr sz="2400" spc="-65" dirty="0">
                <a:solidFill>
                  <a:srgbClr val="0070C0"/>
                </a:solidFill>
                <a:latin typeface="Arial"/>
                <a:cs typeface="Arial"/>
              </a:rPr>
              <a:t>convolution</a:t>
            </a:r>
            <a:r>
              <a:rPr sz="2400" spc="-280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400" spc="-145" dirty="0">
                <a:solidFill>
                  <a:srgbClr val="0070C0"/>
                </a:solidFill>
                <a:latin typeface="Arial"/>
                <a:cs typeface="Arial"/>
              </a:rPr>
              <a:t>layers?</a:t>
            </a:r>
            <a:endParaRPr sz="2400" dirty="0">
              <a:solidFill>
                <a:srgbClr val="0070C0"/>
              </a:solidFill>
              <a:latin typeface="Arial"/>
              <a:cs typeface="Arial"/>
            </a:endParaRPr>
          </a:p>
        </p:txBody>
      </p:sp>
      <p:sp>
        <p:nvSpPr>
          <p:cNvPr id="35" name="object 32">
            <a:extLst>
              <a:ext uri="{FF2B5EF4-FFF2-40B4-BE49-F238E27FC236}">
                <a16:creationId xmlns:a16="http://schemas.microsoft.com/office/drawing/2014/main" id="{0C951EB2-3B31-5A4F-AA4E-C830ACFA29F2}"/>
              </a:ext>
            </a:extLst>
          </p:cNvPr>
          <p:cNvSpPr txBox="1"/>
          <p:nvPr/>
        </p:nvSpPr>
        <p:spPr>
          <a:xfrm>
            <a:off x="5935207" y="868171"/>
            <a:ext cx="391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5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400" spc="-155" dirty="0">
                <a:solidFill>
                  <a:srgbClr val="C00000"/>
                </a:solidFill>
                <a:latin typeface="Arial"/>
                <a:cs typeface="Arial"/>
              </a:rPr>
              <a:t>: </a:t>
            </a:r>
            <a:r>
              <a:rPr sz="2400" spc="-185" dirty="0">
                <a:solidFill>
                  <a:srgbClr val="C00000"/>
                </a:solidFill>
                <a:latin typeface="Arial"/>
                <a:cs typeface="Arial"/>
              </a:rPr>
              <a:t>We </a:t>
            </a:r>
            <a:r>
              <a:rPr sz="2400" spc="-85" dirty="0">
                <a:solidFill>
                  <a:srgbClr val="C00000"/>
                </a:solidFill>
                <a:latin typeface="Arial"/>
                <a:cs typeface="Arial"/>
              </a:rPr>
              <a:t>get </a:t>
            </a:r>
            <a:r>
              <a:rPr sz="2400" spc="-55" dirty="0">
                <a:solidFill>
                  <a:srgbClr val="C00000"/>
                </a:solidFill>
                <a:latin typeface="Arial"/>
                <a:cs typeface="Arial"/>
              </a:rPr>
              <a:t>another</a:t>
            </a:r>
            <a:r>
              <a:rPr sz="2400" spc="-1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C00000"/>
                </a:solidFill>
                <a:latin typeface="Arial"/>
                <a:cs typeface="Arial"/>
              </a:rPr>
              <a:t>convolution!</a:t>
            </a:r>
            <a:endParaRPr sz="2400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39" name="object 32">
            <a:extLst>
              <a:ext uri="{FF2B5EF4-FFF2-40B4-BE49-F238E27FC236}">
                <a16:creationId xmlns:a16="http://schemas.microsoft.com/office/drawing/2014/main" id="{D84E7C0F-7001-0948-ACA8-FF8B18A3D4EB}"/>
              </a:ext>
            </a:extLst>
          </p:cNvPr>
          <p:cNvSpPr txBox="1"/>
          <p:nvPr/>
        </p:nvSpPr>
        <p:spPr>
          <a:xfrm>
            <a:off x="3634687" y="5598669"/>
            <a:ext cx="568859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solidFill>
                  <a:srgbClr val="C00000"/>
                </a:solidFill>
                <a:latin typeface="Arial"/>
                <a:cs typeface="Arial"/>
              </a:rPr>
              <a:t>Convolution is a linear operation!</a:t>
            </a:r>
            <a:endParaRPr sz="2400" dirty="0">
              <a:solidFill>
                <a:srgbClr val="C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59090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4854" y="2296176"/>
            <a:ext cx="284480" cy="2686050"/>
          </a:xfrm>
          <a:custGeom>
            <a:avLst/>
            <a:gdLst/>
            <a:ahLst/>
            <a:cxnLst/>
            <a:rect l="l" t="t" r="r" b="b"/>
            <a:pathLst>
              <a:path w="284480" h="2686050">
                <a:moveTo>
                  <a:pt x="0" y="0"/>
                </a:moveTo>
                <a:lnTo>
                  <a:pt x="284153" y="0"/>
                </a:lnTo>
                <a:lnTo>
                  <a:pt x="284153" y="2685530"/>
                </a:lnTo>
                <a:lnTo>
                  <a:pt x="0" y="2685530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79007" y="1305464"/>
            <a:ext cx="991235" cy="3676650"/>
          </a:xfrm>
          <a:custGeom>
            <a:avLst/>
            <a:gdLst/>
            <a:ahLst/>
            <a:cxnLst/>
            <a:rect l="l" t="t" r="r" b="b"/>
            <a:pathLst>
              <a:path w="991235" h="3676650">
                <a:moveTo>
                  <a:pt x="990714" y="0"/>
                </a:moveTo>
                <a:lnTo>
                  <a:pt x="0" y="990711"/>
                </a:lnTo>
                <a:lnTo>
                  <a:pt x="0" y="3676242"/>
                </a:lnTo>
                <a:lnTo>
                  <a:pt x="990714" y="2685530"/>
                </a:lnTo>
                <a:lnTo>
                  <a:pt x="990714" y="0"/>
                </a:lnTo>
                <a:close/>
              </a:path>
            </a:pathLst>
          </a:custGeom>
          <a:solidFill>
            <a:srgbClr val="C4A4A4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854" y="1305464"/>
            <a:ext cx="1275080" cy="991235"/>
          </a:xfrm>
          <a:custGeom>
            <a:avLst/>
            <a:gdLst/>
            <a:ahLst/>
            <a:cxnLst/>
            <a:rect l="l" t="t" r="r" b="b"/>
            <a:pathLst>
              <a:path w="1275080" h="991235">
                <a:moveTo>
                  <a:pt x="1274867" y="0"/>
                </a:moveTo>
                <a:lnTo>
                  <a:pt x="990714" y="0"/>
                </a:lnTo>
                <a:lnTo>
                  <a:pt x="0" y="990711"/>
                </a:lnTo>
                <a:lnTo>
                  <a:pt x="284153" y="990711"/>
                </a:lnTo>
                <a:lnTo>
                  <a:pt x="1274867" y="0"/>
                </a:lnTo>
                <a:close/>
              </a:path>
            </a:pathLst>
          </a:custGeom>
          <a:solidFill>
            <a:srgbClr val="F6D6D6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4854" y="1305464"/>
            <a:ext cx="1275080" cy="3676650"/>
          </a:xfrm>
          <a:custGeom>
            <a:avLst/>
            <a:gdLst/>
            <a:ahLst/>
            <a:cxnLst/>
            <a:rect l="l" t="t" r="r" b="b"/>
            <a:pathLst>
              <a:path w="1275080" h="3676650">
                <a:moveTo>
                  <a:pt x="0" y="990711"/>
                </a:moveTo>
                <a:lnTo>
                  <a:pt x="990714" y="0"/>
                </a:lnTo>
                <a:lnTo>
                  <a:pt x="1274868" y="0"/>
                </a:lnTo>
                <a:lnTo>
                  <a:pt x="1274868" y="2685530"/>
                </a:lnTo>
                <a:lnTo>
                  <a:pt x="284153" y="3676242"/>
                </a:lnTo>
                <a:lnTo>
                  <a:pt x="0" y="3676242"/>
                </a:lnTo>
                <a:lnTo>
                  <a:pt x="0" y="990711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4854" y="1305464"/>
            <a:ext cx="1275080" cy="991235"/>
          </a:xfrm>
          <a:custGeom>
            <a:avLst/>
            <a:gdLst/>
            <a:ahLst/>
            <a:cxnLst/>
            <a:rect l="l" t="t" r="r" b="b"/>
            <a:pathLst>
              <a:path w="1275080" h="991235">
                <a:moveTo>
                  <a:pt x="0" y="990711"/>
                </a:moveTo>
                <a:lnTo>
                  <a:pt x="284153" y="990711"/>
                </a:lnTo>
                <a:lnTo>
                  <a:pt x="12748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79007" y="2296176"/>
            <a:ext cx="0" cy="2686050"/>
          </a:xfrm>
          <a:custGeom>
            <a:avLst/>
            <a:gdLst/>
            <a:ahLst/>
            <a:cxnLst/>
            <a:rect l="l" t="t" r="r" b="b"/>
            <a:pathLst>
              <a:path h="2686050">
                <a:moveTo>
                  <a:pt x="0" y="0"/>
                </a:moveTo>
                <a:lnTo>
                  <a:pt x="0" y="268553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46780" y="2296176"/>
            <a:ext cx="284480" cy="2686050"/>
          </a:xfrm>
          <a:custGeom>
            <a:avLst/>
            <a:gdLst/>
            <a:ahLst/>
            <a:cxnLst/>
            <a:rect l="l" t="t" r="r" b="b"/>
            <a:pathLst>
              <a:path w="284479" h="2686050">
                <a:moveTo>
                  <a:pt x="0" y="0"/>
                </a:moveTo>
                <a:lnTo>
                  <a:pt x="284153" y="0"/>
                </a:lnTo>
                <a:lnTo>
                  <a:pt x="284153" y="2685530"/>
                </a:lnTo>
                <a:lnTo>
                  <a:pt x="0" y="2685530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30933" y="1305464"/>
            <a:ext cx="991235" cy="3676650"/>
          </a:xfrm>
          <a:custGeom>
            <a:avLst/>
            <a:gdLst/>
            <a:ahLst/>
            <a:cxnLst/>
            <a:rect l="l" t="t" r="r" b="b"/>
            <a:pathLst>
              <a:path w="991235" h="3676650">
                <a:moveTo>
                  <a:pt x="990714" y="0"/>
                </a:moveTo>
                <a:lnTo>
                  <a:pt x="0" y="990711"/>
                </a:lnTo>
                <a:lnTo>
                  <a:pt x="0" y="3676242"/>
                </a:lnTo>
                <a:lnTo>
                  <a:pt x="990714" y="2685530"/>
                </a:lnTo>
                <a:lnTo>
                  <a:pt x="990714" y="0"/>
                </a:lnTo>
                <a:close/>
              </a:path>
            </a:pathLst>
          </a:custGeom>
          <a:solidFill>
            <a:srgbClr val="A2AF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46780" y="1305464"/>
            <a:ext cx="1275080" cy="991235"/>
          </a:xfrm>
          <a:custGeom>
            <a:avLst/>
            <a:gdLst/>
            <a:ahLst/>
            <a:cxnLst/>
            <a:rect l="l" t="t" r="r" b="b"/>
            <a:pathLst>
              <a:path w="1275079" h="991235">
                <a:moveTo>
                  <a:pt x="1274867" y="0"/>
                </a:moveTo>
                <a:lnTo>
                  <a:pt x="990714" y="0"/>
                </a:lnTo>
                <a:lnTo>
                  <a:pt x="0" y="990711"/>
                </a:lnTo>
                <a:lnTo>
                  <a:pt x="284153" y="990711"/>
                </a:lnTo>
                <a:lnTo>
                  <a:pt x="1274867" y="0"/>
                </a:lnTo>
                <a:close/>
              </a:path>
            </a:pathLst>
          </a:custGeom>
          <a:solidFill>
            <a:srgbClr val="D4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46780" y="1305464"/>
            <a:ext cx="1275080" cy="3676650"/>
          </a:xfrm>
          <a:custGeom>
            <a:avLst/>
            <a:gdLst/>
            <a:ahLst/>
            <a:cxnLst/>
            <a:rect l="l" t="t" r="r" b="b"/>
            <a:pathLst>
              <a:path w="1275079" h="3676650">
                <a:moveTo>
                  <a:pt x="0" y="990711"/>
                </a:moveTo>
                <a:lnTo>
                  <a:pt x="990714" y="0"/>
                </a:lnTo>
                <a:lnTo>
                  <a:pt x="1274868" y="0"/>
                </a:lnTo>
                <a:lnTo>
                  <a:pt x="1274868" y="2685530"/>
                </a:lnTo>
                <a:lnTo>
                  <a:pt x="284153" y="3676242"/>
                </a:lnTo>
                <a:lnTo>
                  <a:pt x="0" y="3676242"/>
                </a:lnTo>
                <a:lnTo>
                  <a:pt x="0" y="990711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46780" y="1305464"/>
            <a:ext cx="1275080" cy="991235"/>
          </a:xfrm>
          <a:custGeom>
            <a:avLst/>
            <a:gdLst/>
            <a:ahLst/>
            <a:cxnLst/>
            <a:rect l="l" t="t" r="r" b="b"/>
            <a:pathLst>
              <a:path w="1275079" h="991235">
                <a:moveTo>
                  <a:pt x="0" y="990711"/>
                </a:moveTo>
                <a:lnTo>
                  <a:pt x="284153" y="990711"/>
                </a:lnTo>
                <a:lnTo>
                  <a:pt x="12748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30933" y="2296176"/>
            <a:ext cx="0" cy="2686050"/>
          </a:xfrm>
          <a:custGeom>
            <a:avLst/>
            <a:gdLst/>
            <a:ahLst/>
            <a:cxnLst/>
            <a:rect l="l" t="t" r="r" b="b"/>
            <a:pathLst>
              <a:path h="2686050">
                <a:moveTo>
                  <a:pt x="0" y="0"/>
                </a:moveTo>
                <a:lnTo>
                  <a:pt x="0" y="268553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603428" y="2397751"/>
            <a:ext cx="284480" cy="2686050"/>
          </a:xfrm>
          <a:custGeom>
            <a:avLst/>
            <a:gdLst/>
            <a:ahLst/>
            <a:cxnLst/>
            <a:rect l="l" t="t" r="r" b="b"/>
            <a:pathLst>
              <a:path w="284479" h="2686050">
                <a:moveTo>
                  <a:pt x="0" y="0"/>
                </a:moveTo>
                <a:lnTo>
                  <a:pt x="284153" y="0"/>
                </a:lnTo>
                <a:lnTo>
                  <a:pt x="284153" y="2685529"/>
                </a:lnTo>
                <a:lnTo>
                  <a:pt x="0" y="268552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87581" y="1407039"/>
            <a:ext cx="991235" cy="3676650"/>
          </a:xfrm>
          <a:custGeom>
            <a:avLst/>
            <a:gdLst/>
            <a:ahLst/>
            <a:cxnLst/>
            <a:rect l="l" t="t" r="r" b="b"/>
            <a:pathLst>
              <a:path w="991234" h="3676650">
                <a:moveTo>
                  <a:pt x="990714" y="0"/>
                </a:moveTo>
                <a:lnTo>
                  <a:pt x="0" y="990711"/>
                </a:lnTo>
                <a:lnTo>
                  <a:pt x="0" y="3676241"/>
                </a:lnTo>
                <a:lnTo>
                  <a:pt x="990714" y="2685529"/>
                </a:lnTo>
                <a:lnTo>
                  <a:pt x="990714" y="0"/>
                </a:lnTo>
                <a:close/>
              </a:path>
            </a:pathLst>
          </a:custGeom>
          <a:solidFill>
            <a:srgbClr val="AEBC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603428" y="1407039"/>
            <a:ext cx="1275080" cy="991235"/>
          </a:xfrm>
          <a:custGeom>
            <a:avLst/>
            <a:gdLst/>
            <a:ahLst/>
            <a:cxnLst/>
            <a:rect l="l" t="t" r="r" b="b"/>
            <a:pathLst>
              <a:path w="1275079" h="991235">
                <a:moveTo>
                  <a:pt x="1274867" y="0"/>
                </a:moveTo>
                <a:lnTo>
                  <a:pt x="990714" y="0"/>
                </a:lnTo>
                <a:lnTo>
                  <a:pt x="0" y="990711"/>
                </a:lnTo>
                <a:lnTo>
                  <a:pt x="284153" y="990711"/>
                </a:lnTo>
                <a:lnTo>
                  <a:pt x="1274867" y="0"/>
                </a:lnTo>
                <a:close/>
              </a:path>
            </a:pathLst>
          </a:custGeom>
          <a:solidFill>
            <a:srgbClr val="E0EE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603428" y="1407039"/>
            <a:ext cx="1275080" cy="3676650"/>
          </a:xfrm>
          <a:custGeom>
            <a:avLst/>
            <a:gdLst/>
            <a:ahLst/>
            <a:cxnLst/>
            <a:rect l="l" t="t" r="r" b="b"/>
            <a:pathLst>
              <a:path w="1275079" h="3676650">
                <a:moveTo>
                  <a:pt x="0" y="990711"/>
                </a:moveTo>
                <a:lnTo>
                  <a:pt x="990714" y="0"/>
                </a:lnTo>
                <a:lnTo>
                  <a:pt x="1274868" y="0"/>
                </a:lnTo>
                <a:lnTo>
                  <a:pt x="1274868" y="2685530"/>
                </a:lnTo>
                <a:lnTo>
                  <a:pt x="284153" y="3676242"/>
                </a:lnTo>
                <a:lnTo>
                  <a:pt x="0" y="3676242"/>
                </a:lnTo>
                <a:lnTo>
                  <a:pt x="0" y="990711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603428" y="1407039"/>
            <a:ext cx="1275080" cy="991235"/>
          </a:xfrm>
          <a:custGeom>
            <a:avLst/>
            <a:gdLst/>
            <a:ahLst/>
            <a:cxnLst/>
            <a:rect l="l" t="t" r="r" b="b"/>
            <a:pathLst>
              <a:path w="1275079" h="991235">
                <a:moveTo>
                  <a:pt x="0" y="990711"/>
                </a:moveTo>
                <a:lnTo>
                  <a:pt x="284153" y="990711"/>
                </a:lnTo>
                <a:lnTo>
                  <a:pt x="12748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87581" y="2397751"/>
            <a:ext cx="0" cy="2686050"/>
          </a:xfrm>
          <a:custGeom>
            <a:avLst/>
            <a:gdLst/>
            <a:ahLst/>
            <a:cxnLst/>
            <a:rect l="l" t="t" r="r" b="b"/>
            <a:pathLst>
              <a:path h="2686050">
                <a:moveTo>
                  <a:pt x="0" y="0"/>
                </a:moveTo>
                <a:lnTo>
                  <a:pt x="0" y="268553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44792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5" dirty="0"/>
              <a:t>Stacking </a:t>
            </a:r>
            <a:r>
              <a:rPr spc="-190" dirty="0"/>
              <a:t>Convolutions</a:t>
            </a:r>
          </a:p>
        </p:txBody>
      </p:sp>
      <p:sp>
        <p:nvSpPr>
          <p:cNvPr id="43" name="object 20">
            <a:extLst>
              <a:ext uri="{FF2B5EF4-FFF2-40B4-BE49-F238E27FC236}">
                <a16:creationId xmlns:a16="http://schemas.microsoft.com/office/drawing/2014/main" id="{55B9F553-7BB6-9043-8C67-B273F1C00E6C}"/>
              </a:ext>
            </a:extLst>
          </p:cNvPr>
          <p:cNvSpPr txBox="1"/>
          <p:nvPr/>
        </p:nvSpPr>
        <p:spPr>
          <a:xfrm>
            <a:off x="11356785" y="2686812"/>
            <a:ext cx="4095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40" dirty="0">
                <a:latin typeface="Arial"/>
                <a:cs typeface="Arial"/>
              </a:rPr>
              <a:t>….</a:t>
            </a:r>
            <a:endParaRPr sz="3200">
              <a:latin typeface="Arial"/>
              <a:cs typeface="Arial"/>
            </a:endParaRPr>
          </a:p>
        </p:txBody>
      </p:sp>
      <p:sp>
        <p:nvSpPr>
          <p:cNvPr id="44" name="object 26">
            <a:extLst>
              <a:ext uri="{FF2B5EF4-FFF2-40B4-BE49-F238E27FC236}">
                <a16:creationId xmlns:a16="http://schemas.microsoft.com/office/drawing/2014/main" id="{3546819C-EE1F-9941-92FC-EF6EEC0A37EA}"/>
              </a:ext>
            </a:extLst>
          </p:cNvPr>
          <p:cNvSpPr txBox="1"/>
          <p:nvPr/>
        </p:nvSpPr>
        <p:spPr>
          <a:xfrm>
            <a:off x="1993625" y="2847996"/>
            <a:ext cx="807085" cy="4622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55"/>
              </a:spcBef>
            </a:pPr>
            <a:r>
              <a:rPr sz="2400" spc="-195" dirty="0">
                <a:latin typeface="Arial"/>
                <a:cs typeface="Arial"/>
              </a:rPr>
              <a:t>Conv</a:t>
            </a:r>
            <a:endParaRPr sz="2400">
              <a:latin typeface="Arial"/>
              <a:cs typeface="Arial"/>
            </a:endParaRPr>
          </a:p>
        </p:txBody>
      </p:sp>
      <p:sp>
        <p:nvSpPr>
          <p:cNvPr id="45" name="object 27">
            <a:extLst>
              <a:ext uri="{FF2B5EF4-FFF2-40B4-BE49-F238E27FC236}">
                <a16:creationId xmlns:a16="http://schemas.microsoft.com/office/drawing/2014/main" id="{E8402130-E9CC-5141-8053-C3E6B4C44A98}"/>
              </a:ext>
            </a:extLst>
          </p:cNvPr>
          <p:cNvSpPr/>
          <p:nvPr/>
        </p:nvSpPr>
        <p:spPr>
          <a:xfrm>
            <a:off x="2800129" y="3040729"/>
            <a:ext cx="131859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34">
            <a:extLst>
              <a:ext uri="{FF2B5EF4-FFF2-40B4-BE49-F238E27FC236}">
                <a16:creationId xmlns:a16="http://schemas.microsoft.com/office/drawing/2014/main" id="{796086AE-610D-2249-A3CD-588C0FB6984F}"/>
              </a:ext>
            </a:extLst>
          </p:cNvPr>
          <p:cNvSpPr txBox="1"/>
          <p:nvPr/>
        </p:nvSpPr>
        <p:spPr>
          <a:xfrm>
            <a:off x="2931988" y="2847996"/>
            <a:ext cx="821055" cy="38920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55"/>
              </a:spcBef>
            </a:pPr>
            <a:r>
              <a:rPr sz="2400" spc="-295" dirty="0">
                <a:solidFill>
                  <a:srgbClr val="C00000"/>
                </a:solidFill>
                <a:latin typeface="Arial"/>
                <a:cs typeface="Arial"/>
              </a:rPr>
              <a:t>ReLU</a:t>
            </a:r>
            <a:endParaRPr sz="2400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47" name="object 35">
            <a:extLst>
              <a:ext uri="{FF2B5EF4-FFF2-40B4-BE49-F238E27FC236}">
                <a16:creationId xmlns:a16="http://schemas.microsoft.com/office/drawing/2014/main" id="{E87091C2-86F7-5643-B5EC-A57EA52DA82A}"/>
              </a:ext>
            </a:extLst>
          </p:cNvPr>
          <p:cNvSpPr/>
          <p:nvPr/>
        </p:nvSpPr>
        <p:spPr>
          <a:xfrm>
            <a:off x="1887435" y="3042074"/>
            <a:ext cx="109951" cy="761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36">
            <a:extLst>
              <a:ext uri="{FF2B5EF4-FFF2-40B4-BE49-F238E27FC236}">
                <a16:creationId xmlns:a16="http://schemas.microsoft.com/office/drawing/2014/main" id="{2BDABAE0-B1F5-D348-B1B2-B0984F62EF7A}"/>
              </a:ext>
            </a:extLst>
          </p:cNvPr>
          <p:cNvSpPr/>
          <p:nvPr/>
        </p:nvSpPr>
        <p:spPr>
          <a:xfrm>
            <a:off x="3752533" y="3040727"/>
            <a:ext cx="143001" cy="76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37">
            <a:extLst>
              <a:ext uri="{FF2B5EF4-FFF2-40B4-BE49-F238E27FC236}">
                <a16:creationId xmlns:a16="http://schemas.microsoft.com/office/drawing/2014/main" id="{AFF351AA-5837-2245-BBEB-971A75EF1ED8}"/>
              </a:ext>
            </a:extLst>
          </p:cNvPr>
          <p:cNvSpPr txBox="1"/>
          <p:nvPr/>
        </p:nvSpPr>
        <p:spPr>
          <a:xfrm>
            <a:off x="5525833" y="2849924"/>
            <a:ext cx="807085" cy="4622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65"/>
              </a:spcBef>
            </a:pPr>
            <a:r>
              <a:rPr sz="2400" spc="-195" dirty="0">
                <a:latin typeface="Arial"/>
                <a:cs typeface="Arial"/>
              </a:rPr>
              <a:t>Conv</a:t>
            </a:r>
            <a:endParaRPr sz="2400">
              <a:latin typeface="Arial"/>
              <a:cs typeface="Arial"/>
            </a:endParaRPr>
          </a:p>
        </p:txBody>
      </p:sp>
      <p:sp>
        <p:nvSpPr>
          <p:cNvPr id="50" name="object 38">
            <a:extLst>
              <a:ext uri="{FF2B5EF4-FFF2-40B4-BE49-F238E27FC236}">
                <a16:creationId xmlns:a16="http://schemas.microsoft.com/office/drawing/2014/main" id="{FCE9E616-3661-9A4C-9FED-5F539AADF578}"/>
              </a:ext>
            </a:extLst>
          </p:cNvPr>
          <p:cNvSpPr/>
          <p:nvPr/>
        </p:nvSpPr>
        <p:spPr>
          <a:xfrm>
            <a:off x="6332335" y="3042658"/>
            <a:ext cx="131859" cy="76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0">
            <a:extLst>
              <a:ext uri="{FF2B5EF4-FFF2-40B4-BE49-F238E27FC236}">
                <a16:creationId xmlns:a16="http://schemas.microsoft.com/office/drawing/2014/main" id="{8A6C2D5D-6230-3847-9EEA-0E1C63B0A6DB}"/>
              </a:ext>
            </a:extLst>
          </p:cNvPr>
          <p:cNvSpPr txBox="1"/>
          <p:nvPr/>
        </p:nvSpPr>
        <p:spPr>
          <a:xfrm>
            <a:off x="6464194" y="2849924"/>
            <a:ext cx="821055" cy="390492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65"/>
              </a:spcBef>
            </a:pPr>
            <a:r>
              <a:rPr sz="2400" spc="-295" dirty="0">
                <a:solidFill>
                  <a:srgbClr val="C00000"/>
                </a:solidFill>
                <a:latin typeface="Arial"/>
                <a:cs typeface="Arial"/>
              </a:rPr>
              <a:t>ReLU</a:t>
            </a:r>
            <a:endParaRPr sz="2400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52" name="object 41">
            <a:extLst>
              <a:ext uri="{FF2B5EF4-FFF2-40B4-BE49-F238E27FC236}">
                <a16:creationId xmlns:a16="http://schemas.microsoft.com/office/drawing/2014/main" id="{E13CAE25-DC16-3C46-8CC0-A8177BC3AC54}"/>
              </a:ext>
            </a:extLst>
          </p:cNvPr>
          <p:cNvSpPr/>
          <p:nvPr/>
        </p:nvSpPr>
        <p:spPr>
          <a:xfrm>
            <a:off x="5298945" y="3042658"/>
            <a:ext cx="230648" cy="76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42">
            <a:extLst>
              <a:ext uri="{FF2B5EF4-FFF2-40B4-BE49-F238E27FC236}">
                <a16:creationId xmlns:a16="http://schemas.microsoft.com/office/drawing/2014/main" id="{06740B81-1461-5047-8A7F-3C742C832BE0}"/>
              </a:ext>
            </a:extLst>
          </p:cNvPr>
          <p:cNvSpPr/>
          <p:nvPr/>
        </p:nvSpPr>
        <p:spPr>
          <a:xfrm>
            <a:off x="7284740" y="3042658"/>
            <a:ext cx="227229" cy="76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43">
            <a:extLst>
              <a:ext uri="{FF2B5EF4-FFF2-40B4-BE49-F238E27FC236}">
                <a16:creationId xmlns:a16="http://schemas.microsoft.com/office/drawing/2014/main" id="{9E312B53-2014-554C-B3C8-25A9F23DA34A}"/>
              </a:ext>
            </a:extLst>
          </p:cNvPr>
          <p:cNvSpPr txBox="1"/>
          <p:nvPr/>
        </p:nvSpPr>
        <p:spPr>
          <a:xfrm>
            <a:off x="9231664" y="2851852"/>
            <a:ext cx="807085" cy="4622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50"/>
              </a:spcBef>
            </a:pPr>
            <a:r>
              <a:rPr sz="2400" spc="-195" dirty="0">
                <a:latin typeface="Arial"/>
                <a:cs typeface="Arial"/>
              </a:rPr>
              <a:t>Conv</a:t>
            </a:r>
            <a:endParaRPr sz="2400">
              <a:latin typeface="Arial"/>
              <a:cs typeface="Arial"/>
            </a:endParaRPr>
          </a:p>
        </p:txBody>
      </p:sp>
      <p:sp>
        <p:nvSpPr>
          <p:cNvPr id="55" name="object 44">
            <a:extLst>
              <a:ext uri="{FF2B5EF4-FFF2-40B4-BE49-F238E27FC236}">
                <a16:creationId xmlns:a16="http://schemas.microsoft.com/office/drawing/2014/main" id="{C275B87E-C3CA-6041-9629-61E0283953CE}"/>
              </a:ext>
            </a:extLst>
          </p:cNvPr>
          <p:cNvSpPr/>
          <p:nvPr/>
        </p:nvSpPr>
        <p:spPr>
          <a:xfrm>
            <a:off x="10038167" y="3044584"/>
            <a:ext cx="131859" cy="76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46">
            <a:extLst>
              <a:ext uri="{FF2B5EF4-FFF2-40B4-BE49-F238E27FC236}">
                <a16:creationId xmlns:a16="http://schemas.microsoft.com/office/drawing/2014/main" id="{807C8362-4CDE-9047-99B5-813BAEFC5DFE}"/>
              </a:ext>
            </a:extLst>
          </p:cNvPr>
          <p:cNvSpPr txBox="1"/>
          <p:nvPr/>
        </p:nvSpPr>
        <p:spPr>
          <a:xfrm>
            <a:off x="10170026" y="2851852"/>
            <a:ext cx="821055" cy="388568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50"/>
              </a:spcBef>
            </a:pPr>
            <a:r>
              <a:rPr sz="2400" spc="-295" dirty="0">
                <a:solidFill>
                  <a:srgbClr val="C00000"/>
                </a:solidFill>
                <a:latin typeface="Arial"/>
                <a:cs typeface="Arial"/>
              </a:rPr>
              <a:t>ReLU</a:t>
            </a:r>
            <a:endParaRPr sz="2400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57" name="object 47">
            <a:extLst>
              <a:ext uri="{FF2B5EF4-FFF2-40B4-BE49-F238E27FC236}">
                <a16:creationId xmlns:a16="http://schemas.microsoft.com/office/drawing/2014/main" id="{58695D3A-10F9-F647-A3D4-9F1F0D4C4DF2}"/>
              </a:ext>
            </a:extLst>
          </p:cNvPr>
          <p:cNvSpPr/>
          <p:nvPr/>
        </p:nvSpPr>
        <p:spPr>
          <a:xfrm>
            <a:off x="9004777" y="3044584"/>
            <a:ext cx="230648" cy="76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48">
            <a:extLst>
              <a:ext uri="{FF2B5EF4-FFF2-40B4-BE49-F238E27FC236}">
                <a16:creationId xmlns:a16="http://schemas.microsoft.com/office/drawing/2014/main" id="{0CF597E7-34DA-AA41-8F3F-55BE3A5970F5}"/>
              </a:ext>
            </a:extLst>
          </p:cNvPr>
          <p:cNvSpPr/>
          <p:nvPr/>
        </p:nvSpPr>
        <p:spPr>
          <a:xfrm>
            <a:off x="10990572" y="3044584"/>
            <a:ext cx="227229" cy="76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6275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916938" y="305273"/>
            <a:ext cx="888148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What do </a:t>
            </a:r>
            <a:r>
              <a:rPr spc="-135" dirty="0"/>
              <a:t>convolutional </a:t>
            </a:r>
            <a:r>
              <a:rPr spc="-75" dirty="0"/>
              <a:t>filters</a:t>
            </a:r>
            <a:r>
              <a:rPr spc="-405" dirty="0"/>
              <a:t> </a:t>
            </a:r>
            <a:r>
              <a:rPr spc="-185" dirty="0"/>
              <a:t>learn?</a:t>
            </a:r>
          </a:p>
        </p:txBody>
      </p:sp>
      <p:pic>
        <p:nvPicPr>
          <p:cNvPr id="57" name="Picture 5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33E42DA-7F43-874E-8588-92CFAEFEB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295400"/>
            <a:ext cx="105918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971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02055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15" dirty="0"/>
              <a:t>A </a:t>
            </a:r>
            <a:r>
              <a:rPr spc="-185" dirty="0"/>
              <a:t>closer </a:t>
            </a:r>
            <a:r>
              <a:rPr spc="-130" dirty="0"/>
              <a:t>look </a:t>
            </a:r>
            <a:r>
              <a:rPr spc="-90" dirty="0"/>
              <a:t>at </a:t>
            </a:r>
            <a:r>
              <a:rPr spc="-165" dirty="0"/>
              <a:t>spatial</a:t>
            </a:r>
            <a:r>
              <a:rPr spc="-320" dirty="0"/>
              <a:t> </a:t>
            </a:r>
            <a:r>
              <a:rPr spc="-195" dirty="0"/>
              <a:t>dimensions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780257" y="5729875"/>
            <a:ext cx="231775" cy="521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85"/>
              </a:lnSpc>
            </a:pPr>
            <a:r>
              <a:rPr sz="3200" spc="-160" dirty="0">
                <a:latin typeface="Arial"/>
                <a:cs typeface="Arial"/>
              </a:rPr>
              <a:t>7</a:t>
            </a:r>
            <a:endParaRPr sz="32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31850" y="1543672"/>
          <a:ext cx="4111625" cy="41163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5198878" y="1215644"/>
            <a:ext cx="3888104" cy="262445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999614" marR="5080">
              <a:lnSpc>
                <a:spcPts val="4300"/>
              </a:lnSpc>
              <a:spcBef>
                <a:spcPts val="260"/>
              </a:spcBef>
            </a:pPr>
            <a:r>
              <a:rPr sz="3600" spc="-50" dirty="0">
                <a:latin typeface="Arial"/>
                <a:cs typeface="Arial"/>
              </a:rPr>
              <a:t>Input:</a:t>
            </a:r>
            <a:r>
              <a:rPr sz="3600" spc="-250" dirty="0">
                <a:latin typeface="Arial"/>
                <a:cs typeface="Arial"/>
              </a:rPr>
              <a:t> </a:t>
            </a:r>
            <a:r>
              <a:rPr sz="3600" spc="-204" dirty="0">
                <a:latin typeface="Arial"/>
                <a:cs typeface="Arial"/>
              </a:rPr>
              <a:t>7x7  </a:t>
            </a:r>
            <a:r>
              <a:rPr sz="3600" spc="-80" dirty="0">
                <a:latin typeface="Arial"/>
                <a:cs typeface="Arial"/>
              </a:rPr>
              <a:t>Filter:</a:t>
            </a:r>
            <a:r>
              <a:rPr sz="3600" spc="-254" dirty="0">
                <a:latin typeface="Arial"/>
                <a:cs typeface="Arial"/>
              </a:rPr>
              <a:t> </a:t>
            </a:r>
            <a:r>
              <a:rPr sz="3600" spc="-200" dirty="0">
                <a:latin typeface="Arial"/>
                <a:cs typeface="Arial"/>
              </a:rPr>
              <a:t>3x3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05"/>
              </a:spcBef>
            </a:pPr>
            <a:r>
              <a:rPr sz="3200" spc="-160" dirty="0">
                <a:latin typeface="Arial"/>
                <a:cs typeface="Arial"/>
              </a:rPr>
              <a:t>7</a:t>
            </a:r>
            <a:endParaRPr sz="3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8732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FAEFD-9D02-544D-BCC8-219191577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601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Convolutional Neural Network (</a:t>
            </a:r>
            <a:r>
              <a:rPr lang="en-US" dirty="0" err="1"/>
              <a:t>ConvNet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4800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02055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15" dirty="0"/>
              <a:t>A </a:t>
            </a:r>
            <a:r>
              <a:rPr spc="-185" dirty="0"/>
              <a:t>closer </a:t>
            </a:r>
            <a:r>
              <a:rPr spc="-130" dirty="0"/>
              <a:t>look </a:t>
            </a:r>
            <a:r>
              <a:rPr spc="-90" dirty="0"/>
              <a:t>at </a:t>
            </a:r>
            <a:r>
              <a:rPr spc="-165" dirty="0"/>
              <a:t>spatial</a:t>
            </a:r>
            <a:r>
              <a:rPr spc="-320" dirty="0"/>
              <a:t> </a:t>
            </a:r>
            <a:r>
              <a:rPr spc="-195" dirty="0"/>
              <a:t>dimensions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780257" y="5729875"/>
            <a:ext cx="231775" cy="521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85"/>
              </a:lnSpc>
            </a:pPr>
            <a:r>
              <a:rPr sz="3200" spc="-160" dirty="0">
                <a:latin typeface="Arial"/>
                <a:cs typeface="Arial"/>
              </a:rPr>
              <a:t>7</a:t>
            </a:r>
            <a:endParaRPr sz="32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31850" y="1543672"/>
          <a:ext cx="4111625" cy="41163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5198878" y="1215644"/>
            <a:ext cx="3888104" cy="262445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999614" marR="5080">
              <a:lnSpc>
                <a:spcPts val="4300"/>
              </a:lnSpc>
              <a:spcBef>
                <a:spcPts val="260"/>
              </a:spcBef>
            </a:pPr>
            <a:r>
              <a:rPr sz="3600" spc="-50" dirty="0">
                <a:latin typeface="Arial"/>
                <a:cs typeface="Arial"/>
              </a:rPr>
              <a:t>Input:</a:t>
            </a:r>
            <a:r>
              <a:rPr sz="3600" spc="-250" dirty="0">
                <a:latin typeface="Arial"/>
                <a:cs typeface="Arial"/>
              </a:rPr>
              <a:t> </a:t>
            </a:r>
            <a:r>
              <a:rPr sz="3600" spc="-204" dirty="0">
                <a:latin typeface="Arial"/>
                <a:cs typeface="Arial"/>
              </a:rPr>
              <a:t>7x7  </a:t>
            </a:r>
            <a:r>
              <a:rPr sz="3600" spc="-80" dirty="0">
                <a:latin typeface="Arial"/>
                <a:cs typeface="Arial"/>
              </a:rPr>
              <a:t>Filter:</a:t>
            </a:r>
            <a:r>
              <a:rPr sz="3600" spc="-254" dirty="0">
                <a:latin typeface="Arial"/>
                <a:cs typeface="Arial"/>
              </a:rPr>
              <a:t> </a:t>
            </a:r>
            <a:r>
              <a:rPr sz="3600" spc="-200" dirty="0">
                <a:latin typeface="Arial"/>
                <a:cs typeface="Arial"/>
              </a:rPr>
              <a:t>3x3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05"/>
              </a:spcBef>
            </a:pPr>
            <a:r>
              <a:rPr sz="3200" spc="-160" dirty="0">
                <a:latin typeface="Arial"/>
                <a:cs typeface="Arial"/>
              </a:rPr>
              <a:t>7</a:t>
            </a:r>
            <a:endParaRPr sz="3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73376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02055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15" dirty="0"/>
              <a:t>A </a:t>
            </a:r>
            <a:r>
              <a:rPr spc="-185" dirty="0"/>
              <a:t>closer </a:t>
            </a:r>
            <a:r>
              <a:rPr spc="-130" dirty="0"/>
              <a:t>look </a:t>
            </a:r>
            <a:r>
              <a:rPr spc="-90" dirty="0"/>
              <a:t>at </a:t>
            </a:r>
            <a:r>
              <a:rPr spc="-165" dirty="0"/>
              <a:t>spatial</a:t>
            </a:r>
            <a:r>
              <a:rPr spc="-320" dirty="0"/>
              <a:t> </a:t>
            </a:r>
            <a:r>
              <a:rPr spc="-195" dirty="0"/>
              <a:t>dimensions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780257" y="5729875"/>
            <a:ext cx="231775" cy="521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85"/>
              </a:lnSpc>
            </a:pPr>
            <a:r>
              <a:rPr sz="3200" spc="-160" dirty="0">
                <a:latin typeface="Arial"/>
                <a:cs typeface="Arial"/>
              </a:rPr>
              <a:t>7</a:t>
            </a:r>
            <a:endParaRPr sz="32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31850" y="1543672"/>
          <a:ext cx="4111625" cy="41163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5198878" y="1215644"/>
            <a:ext cx="3888104" cy="262445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999614" marR="5080">
              <a:lnSpc>
                <a:spcPts val="4300"/>
              </a:lnSpc>
              <a:spcBef>
                <a:spcPts val="260"/>
              </a:spcBef>
            </a:pPr>
            <a:r>
              <a:rPr sz="3600" spc="-50" dirty="0">
                <a:latin typeface="Arial"/>
                <a:cs typeface="Arial"/>
              </a:rPr>
              <a:t>Input:</a:t>
            </a:r>
            <a:r>
              <a:rPr sz="3600" spc="-250" dirty="0">
                <a:latin typeface="Arial"/>
                <a:cs typeface="Arial"/>
              </a:rPr>
              <a:t> </a:t>
            </a:r>
            <a:r>
              <a:rPr sz="3600" spc="-204" dirty="0">
                <a:latin typeface="Arial"/>
                <a:cs typeface="Arial"/>
              </a:rPr>
              <a:t>7x7  </a:t>
            </a:r>
            <a:r>
              <a:rPr sz="3600" spc="-80" dirty="0">
                <a:latin typeface="Arial"/>
                <a:cs typeface="Arial"/>
              </a:rPr>
              <a:t>Filter:</a:t>
            </a:r>
            <a:r>
              <a:rPr sz="3600" spc="-254" dirty="0">
                <a:latin typeface="Arial"/>
                <a:cs typeface="Arial"/>
              </a:rPr>
              <a:t> </a:t>
            </a:r>
            <a:r>
              <a:rPr sz="3600" spc="-200" dirty="0">
                <a:latin typeface="Arial"/>
                <a:cs typeface="Arial"/>
              </a:rPr>
              <a:t>3x3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05"/>
              </a:spcBef>
            </a:pPr>
            <a:r>
              <a:rPr sz="3200" spc="-160" dirty="0">
                <a:latin typeface="Arial"/>
                <a:cs typeface="Arial"/>
              </a:rPr>
              <a:t>7</a:t>
            </a:r>
            <a:endParaRPr sz="3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7636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02055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15" dirty="0"/>
              <a:t>A </a:t>
            </a:r>
            <a:r>
              <a:rPr spc="-185" dirty="0"/>
              <a:t>closer </a:t>
            </a:r>
            <a:r>
              <a:rPr spc="-130" dirty="0"/>
              <a:t>look </a:t>
            </a:r>
            <a:r>
              <a:rPr spc="-90" dirty="0"/>
              <a:t>at </a:t>
            </a:r>
            <a:r>
              <a:rPr spc="-165" dirty="0"/>
              <a:t>spatial</a:t>
            </a:r>
            <a:r>
              <a:rPr spc="-320" dirty="0"/>
              <a:t> </a:t>
            </a:r>
            <a:r>
              <a:rPr spc="-195" dirty="0"/>
              <a:t>dimensions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780257" y="5729875"/>
            <a:ext cx="231775" cy="521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85"/>
              </a:lnSpc>
            </a:pPr>
            <a:r>
              <a:rPr sz="3200" spc="-160" dirty="0">
                <a:latin typeface="Arial"/>
                <a:cs typeface="Arial"/>
              </a:rPr>
              <a:t>7</a:t>
            </a:r>
            <a:endParaRPr sz="32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31850" y="1543672"/>
          <a:ext cx="4111625" cy="41163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5198878" y="1215644"/>
            <a:ext cx="3888104" cy="262445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999614" marR="5080">
              <a:lnSpc>
                <a:spcPts val="4300"/>
              </a:lnSpc>
              <a:spcBef>
                <a:spcPts val="260"/>
              </a:spcBef>
            </a:pPr>
            <a:r>
              <a:rPr sz="3600" spc="-50" dirty="0">
                <a:latin typeface="Arial"/>
                <a:cs typeface="Arial"/>
              </a:rPr>
              <a:t>Input:</a:t>
            </a:r>
            <a:r>
              <a:rPr sz="3600" spc="-250" dirty="0">
                <a:latin typeface="Arial"/>
                <a:cs typeface="Arial"/>
              </a:rPr>
              <a:t> </a:t>
            </a:r>
            <a:r>
              <a:rPr sz="3600" spc="-204" dirty="0">
                <a:latin typeface="Arial"/>
                <a:cs typeface="Arial"/>
              </a:rPr>
              <a:t>7x7  </a:t>
            </a:r>
            <a:r>
              <a:rPr sz="3600" spc="-80" dirty="0">
                <a:latin typeface="Arial"/>
                <a:cs typeface="Arial"/>
              </a:rPr>
              <a:t>Filter:</a:t>
            </a:r>
            <a:r>
              <a:rPr sz="3600" spc="-254" dirty="0">
                <a:latin typeface="Arial"/>
                <a:cs typeface="Arial"/>
              </a:rPr>
              <a:t> </a:t>
            </a:r>
            <a:r>
              <a:rPr sz="3600" spc="-200" dirty="0">
                <a:latin typeface="Arial"/>
                <a:cs typeface="Arial"/>
              </a:rPr>
              <a:t>3x3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05"/>
              </a:spcBef>
            </a:pPr>
            <a:r>
              <a:rPr sz="3200" spc="-160" dirty="0">
                <a:latin typeface="Arial"/>
                <a:cs typeface="Arial"/>
              </a:rPr>
              <a:t>7</a:t>
            </a:r>
            <a:endParaRPr sz="3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3426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02055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15" dirty="0"/>
              <a:t>A </a:t>
            </a:r>
            <a:r>
              <a:rPr spc="-185" dirty="0"/>
              <a:t>closer </a:t>
            </a:r>
            <a:r>
              <a:rPr spc="-130" dirty="0"/>
              <a:t>look </a:t>
            </a:r>
            <a:r>
              <a:rPr spc="-90" dirty="0"/>
              <a:t>at </a:t>
            </a:r>
            <a:r>
              <a:rPr spc="-165" dirty="0"/>
              <a:t>spatial</a:t>
            </a:r>
            <a:r>
              <a:rPr spc="-320" dirty="0"/>
              <a:t> </a:t>
            </a:r>
            <a:r>
              <a:rPr spc="-195" dirty="0"/>
              <a:t>dimensions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780257" y="5729875"/>
            <a:ext cx="231775" cy="521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85"/>
              </a:lnSpc>
            </a:pPr>
            <a:r>
              <a:rPr sz="3200" spc="-160" dirty="0">
                <a:latin typeface="Arial"/>
                <a:cs typeface="Arial"/>
              </a:rPr>
              <a:t>7</a:t>
            </a:r>
            <a:endParaRPr sz="32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31850" y="1543672"/>
          <a:ext cx="4111625" cy="41163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5198878" y="1215644"/>
            <a:ext cx="4227830" cy="262445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999614" marR="5080">
              <a:lnSpc>
                <a:spcPts val="4300"/>
              </a:lnSpc>
              <a:spcBef>
                <a:spcPts val="260"/>
              </a:spcBef>
            </a:pPr>
            <a:r>
              <a:rPr sz="3600" spc="-50" dirty="0">
                <a:latin typeface="Arial"/>
                <a:cs typeface="Arial"/>
              </a:rPr>
              <a:t>Input: </a:t>
            </a:r>
            <a:r>
              <a:rPr sz="3600" spc="-204" dirty="0">
                <a:latin typeface="Arial"/>
                <a:cs typeface="Arial"/>
              </a:rPr>
              <a:t>7x7  </a:t>
            </a:r>
            <a:r>
              <a:rPr sz="3600" spc="-80" dirty="0">
                <a:latin typeface="Arial"/>
                <a:cs typeface="Arial"/>
              </a:rPr>
              <a:t>Filter: </a:t>
            </a:r>
            <a:r>
              <a:rPr sz="3600" spc="-200" dirty="0">
                <a:latin typeface="Arial"/>
                <a:cs typeface="Arial"/>
              </a:rPr>
              <a:t>3x3  </a:t>
            </a:r>
            <a:r>
              <a:rPr sz="3600" spc="-60" dirty="0">
                <a:latin typeface="Arial"/>
                <a:cs typeface="Arial"/>
              </a:rPr>
              <a:t>Output:</a:t>
            </a:r>
            <a:r>
              <a:rPr sz="3600" spc="-280" dirty="0">
                <a:latin typeface="Arial"/>
                <a:cs typeface="Arial"/>
              </a:rPr>
              <a:t> </a:t>
            </a:r>
            <a:r>
              <a:rPr sz="3600" spc="-200" dirty="0">
                <a:latin typeface="Arial"/>
                <a:cs typeface="Arial"/>
              </a:rPr>
              <a:t>5x5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65"/>
              </a:spcBef>
            </a:pPr>
            <a:r>
              <a:rPr sz="3200" spc="-160" dirty="0">
                <a:latin typeface="Arial"/>
                <a:cs typeface="Arial"/>
              </a:rPr>
              <a:t>7</a:t>
            </a:r>
            <a:endParaRPr sz="3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50410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02055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15" dirty="0"/>
              <a:t>A </a:t>
            </a:r>
            <a:r>
              <a:rPr spc="-185" dirty="0"/>
              <a:t>closer </a:t>
            </a:r>
            <a:r>
              <a:rPr spc="-130" dirty="0"/>
              <a:t>look </a:t>
            </a:r>
            <a:r>
              <a:rPr spc="-90" dirty="0"/>
              <a:t>at </a:t>
            </a:r>
            <a:r>
              <a:rPr spc="-165" dirty="0"/>
              <a:t>spatial</a:t>
            </a:r>
            <a:r>
              <a:rPr spc="-320" dirty="0"/>
              <a:t> </a:t>
            </a:r>
            <a:r>
              <a:rPr spc="-195" dirty="0"/>
              <a:t>dimensions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780257" y="5729875"/>
            <a:ext cx="231775" cy="521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85"/>
              </a:lnSpc>
            </a:pPr>
            <a:r>
              <a:rPr sz="3200" spc="-160" dirty="0">
                <a:latin typeface="Arial"/>
                <a:cs typeface="Arial"/>
              </a:rPr>
              <a:t>7</a:t>
            </a:r>
            <a:endParaRPr sz="32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31850" y="1543672"/>
          <a:ext cx="4111625" cy="41163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5198878" y="3326892"/>
            <a:ext cx="2317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60" dirty="0">
                <a:latin typeface="Arial"/>
                <a:cs typeface="Arial"/>
              </a:rPr>
              <a:t>7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86248" y="1215644"/>
            <a:ext cx="2240280" cy="166560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260"/>
              </a:spcBef>
            </a:pPr>
            <a:r>
              <a:rPr sz="3600" spc="-50" dirty="0">
                <a:latin typeface="Arial"/>
                <a:cs typeface="Arial"/>
              </a:rPr>
              <a:t>Input: </a:t>
            </a:r>
            <a:r>
              <a:rPr sz="3600" spc="-204" dirty="0">
                <a:latin typeface="Arial"/>
                <a:cs typeface="Arial"/>
              </a:rPr>
              <a:t>7x7  </a:t>
            </a:r>
            <a:r>
              <a:rPr sz="3600" spc="-80" dirty="0">
                <a:latin typeface="Arial"/>
                <a:cs typeface="Arial"/>
              </a:rPr>
              <a:t>Filter: </a:t>
            </a:r>
            <a:r>
              <a:rPr sz="3600" spc="-200" dirty="0">
                <a:latin typeface="Arial"/>
                <a:cs typeface="Arial"/>
              </a:rPr>
              <a:t>3x3  </a:t>
            </a:r>
            <a:r>
              <a:rPr sz="3600" spc="-60" dirty="0">
                <a:latin typeface="Arial"/>
                <a:cs typeface="Arial"/>
              </a:rPr>
              <a:t>Output:</a:t>
            </a:r>
            <a:r>
              <a:rPr sz="3600" spc="-280" dirty="0">
                <a:latin typeface="Arial"/>
                <a:cs typeface="Arial"/>
              </a:rPr>
              <a:t> </a:t>
            </a:r>
            <a:r>
              <a:rPr sz="3600" spc="-200" dirty="0">
                <a:latin typeface="Arial"/>
                <a:cs typeface="Arial"/>
              </a:rPr>
              <a:t>5x5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12842" y="3064764"/>
            <a:ext cx="1772920" cy="995044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ts val="3790"/>
              </a:lnSpc>
              <a:spcBef>
                <a:spcPts val="265"/>
              </a:spcBef>
            </a:pPr>
            <a:r>
              <a:rPr sz="3200" spc="-90" dirty="0">
                <a:latin typeface="Arial"/>
                <a:cs typeface="Arial"/>
              </a:rPr>
              <a:t>In</a:t>
            </a:r>
            <a:r>
              <a:rPr sz="3200" spc="-229" dirty="0">
                <a:latin typeface="Arial"/>
                <a:cs typeface="Arial"/>
              </a:rPr>
              <a:t> </a:t>
            </a:r>
            <a:r>
              <a:rPr sz="3200" spc="-135" dirty="0">
                <a:latin typeface="Arial"/>
                <a:cs typeface="Arial"/>
              </a:rPr>
              <a:t>general:  </a:t>
            </a:r>
            <a:r>
              <a:rPr sz="3200" spc="-35" dirty="0">
                <a:latin typeface="Arial"/>
                <a:cs typeface="Arial"/>
              </a:rPr>
              <a:t>Input:</a:t>
            </a:r>
            <a:r>
              <a:rPr sz="3200" spc="-180" dirty="0">
                <a:latin typeface="Arial"/>
                <a:cs typeface="Arial"/>
              </a:rPr>
              <a:t> </a:t>
            </a:r>
            <a:r>
              <a:rPr sz="3200" spc="-175" dirty="0">
                <a:latin typeface="Arial"/>
                <a:cs typeface="Arial"/>
              </a:rPr>
              <a:t>W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12842" y="4043172"/>
            <a:ext cx="12884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70" dirty="0">
                <a:latin typeface="Arial"/>
                <a:cs typeface="Arial"/>
              </a:rPr>
              <a:t>Filter:</a:t>
            </a:r>
            <a:r>
              <a:rPr sz="3200" spc="-229" dirty="0">
                <a:latin typeface="Arial"/>
                <a:cs typeface="Arial"/>
              </a:rPr>
              <a:t> </a:t>
            </a:r>
            <a:r>
              <a:rPr sz="3200" spc="-475" dirty="0">
                <a:latin typeface="Arial"/>
                <a:cs typeface="Arial"/>
              </a:rPr>
              <a:t>K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12842" y="4524755"/>
            <a:ext cx="29673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45" dirty="0">
                <a:latin typeface="Arial"/>
                <a:cs typeface="Arial"/>
              </a:rPr>
              <a:t>Output: </a:t>
            </a:r>
            <a:r>
              <a:rPr sz="3200" spc="-175" dirty="0">
                <a:latin typeface="Arial"/>
                <a:cs typeface="Arial"/>
              </a:rPr>
              <a:t>W </a:t>
            </a:r>
            <a:r>
              <a:rPr sz="3200" spc="-190" dirty="0">
                <a:latin typeface="Arial"/>
                <a:cs typeface="Arial"/>
              </a:rPr>
              <a:t>– </a:t>
            </a:r>
            <a:r>
              <a:rPr sz="3200" spc="-475" dirty="0">
                <a:latin typeface="Arial"/>
                <a:cs typeface="Arial"/>
              </a:rPr>
              <a:t>K </a:t>
            </a:r>
            <a:r>
              <a:rPr sz="3200" spc="-275" dirty="0">
                <a:latin typeface="Arial"/>
                <a:cs typeface="Arial"/>
              </a:rPr>
              <a:t>+</a:t>
            </a:r>
            <a:r>
              <a:rPr sz="3200" spc="-425" dirty="0">
                <a:latin typeface="Arial"/>
                <a:cs typeface="Arial"/>
              </a:rPr>
              <a:t> </a:t>
            </a:r>
            <a:r>
              <a:rPr sz="3200" spc="-160" dirty="0">
                <a:latin typeface="Arial"/>
                <a:cs typeface="Arial"/>
              </a:rPr>
              <a:t>1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20855" y="3063747"/>
            <a:ext cx="252412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spc="-110" dirty="0">
                <a:solidFill>
                  <a:srgbClr val="C00000"/>
                </a:solidFill>
                <a:latin typeface="Arial"/>
                <a:cs typeface="Arial"/>
              </a:rPr>
              <a:t>Problem:</a:t>
            </a:r>
            <a:r>
              <a:rPr sz="2800" spc="-20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spc="-145" dirty="0">
                <a:solidFill>
                  <a:srgbClr val="C00000"/>
                </a:solidFill>
                <a:latin typeface="Arial"/>
                <a:cs typeface="Arial"/>
              </a:rPr>
              <a:t>Feature  </a:t>
            </a:r>
            <a:r>
              <a:rPr sz="2800" spc="-180" dirty="0">
                <a:solidFill>
                  <a:srgbClr val="C00000"/>
                </a:solidFill>
                <a:latin typeface="Arial"/>
                <a:cs typeface="Arial"/>
              </a:rPr>
              <a:t>maps </a:t>
            </a:r>
            <a:r>
              <a:rPr sz="2800" spc="-20" dirty="0">
                <a:solidFill>
                  <a:srgbClr val="C00000"/>
                </a:solidFill>
                <a:latin typeface="Arial"/>
                <a:cs typeface="Arial"/>
              </a:rPr>
              <a:t>“shrink”  </a:t>
            </a:r>
            <a:r>
              <a:rPr sz="2800" spc="10" dirty="0">
                <a:solidFill>
                  <a:srgbClr val="C00000"/>
                </a:solidFill>
                <a:latin typeface="Arial"/>
                <a:cs typeface="Arial"/>
              </a:rPr>
              <a:t>with </a:t>
            </a:r>
            <a:r>
              <a:rPr sz="2800" spc="-175" dirty="0">
                <a:solidFill>
                  <a:srgbClr val="C00000"/>
                </a:solidFill>
                <a:latin typeface="Arial"/>
                <a:cs typeface="Arial"/>
              </a:rPr>
              <a:t>each</a:t>
            </a:r>
            <a:r>
              <a:rPr sz="2800" spc="-3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spc="-75" dirty="0">
                <a:solidFill>
                  <a:srgbClr val="C00000"/>
                </a:solidFill>
                <a:latin typeface="Arial"/>
                <a:cs typeface="Arial"/>
              </a:rPr>
              <a:t>layer!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8233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02055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15" dirty="0"/>
              <a:t>A </a:t>
            </a:r>
            <a:r>
              <a:rPr spc="-185" dirty="0"/>
              <a:t>closer </a:t>
            </a:r>
            <a:r>
              <a:rPr spc="-130" dirty="0"/>
              <a:t>look </a:t>
            </a:r>
            <a:r>
              <a:rPr spc="-90" dirty="0"/>
              <a:t>at </a:t>
            </a:r>
            <a:r>
              <a:rPr spc="-165" dirty="0"/>
              <a:t>spatial</a:t>
            </a:r>
            <a:r>
              <a:rPr spc="-320" dirty="0"/>
              <a:t> </a:t>
            </a:r>
            <a:r>
              <a:rPr spc="-195" dirty="0"/>
              <a:t>dimensions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780257" y="5729875"/>
            <a:ext cx="231775" cy="521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85"/>
              </a:lnSpc>
            </a:pPr>
            <a:r>
              <a:rPr sz="3200" spc="-160" dirty="0">
                <a:latin typeface="Arial"/>
                <a:cs typeface="Arial"/>
              </a:rPr>
              <a:t>7</a:t>
            </a:r>
            <a:endParaRPr sz="32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31850" y="1543672"/>
          <a:ext cx="4111625" cy="41163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5198878" y="3326892"/>
            <a:ext cx="2317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60" dirty="0">
                <a:latin typeface="Arial"/>
                <a:cs typeface="Arial"/>
              </a:rPr>
              <a:t>7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86248" y="1215644"/>
            <a:ext cx="2240280" cy="166560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260"/>
              </a:spcBef>
            </a:pPr>
            <a:r>
              <a:rPr sz="3600" spc="-50" dirty="0">
                <a:latin typeface="Arial"/>
                <a:cs typeface="Arial"/>
              </a:rPr>
              <a:t>Input: </a:t>
            </a:r>
            <a:r>
              <a:rPr sz="3600" spc="-204" dirty="0">
                <a:latin typeface="Arial"/>
                <a:cs typeface="Arial"/>
              </a:rPr>
              <a:t>7x7  </a:t>
            </a:r>
            <a:r>
              <a:rPr sz="3600" spc="-80" dirty="0">
                <a:latin typeface="Arial"/>
                <a:cs typeface="Arial"/>
              </a:rPr>
              <a:t>Filter: </a:t>
            </a:r>
            <a:r>
              <a:rPr sz="3600" spc="-200" dirty="0">
                <a:latin typeface="Arial"/>
                <a:cs typeface="Arial"/>
              </a:rPr>
              <a:t>3x3  </a:t>
            </a:r>
            <a:r>
              <a:rPr sz="3600" spc="-60" dirty="0">
                <a:latin typeface="Arial"/>
                <a:cs typeface="Arial"/>
              </a:rPr>
              <a:t>Output:</a:t>
            </a:r>
            <a:r>
              <a:rPr sz="3600" spc="-280" dirty="0">
                <a:latin typeface="Arial"/>
                <a:cs typeface="Arial"/>
              </a:rPr>
              <a:t> </a:t>
            </a:r>
            <a:r>
              <a:rPr sz="3600" spc="-200" dirty="0">
                <a:latin typeface="Arial"/>
                <a:cs typeface="Arial"/>
              </a:rPr>
              <a:t>5x5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12842" y="3064764"/>
            <a:ext cx="1772920" cy="995044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ts val="3790"/>
              </a:lnSpc>
              <a:spcBef>
                <a:spcPts val="265"/>
              </a:spcBef>
            </a:pPr>
            <a:r>
              <a:rPr sz="3200" spc="-90" dirty="0">
                <a:latin typeface="Arial"/>
                <a:cs typeface="Arial"/>
              </a:rPr>
              <a:t>In</a:t>
            </a:r>
            <a:r>
              <a:rPr sz="3200" spc="-229" dirty="0">
                <a:latin typeface="Arial"/>
                <a:cs typeface="Arial"/>
              </a:rPr>
              <a:t> </a:t>
            </a:r>
            <a:r>
              <a:rPr sz="3200" spc="-135" dirty="0">
                <a:latin typeface="Arial"/>
                <a:cs typeface="Arial"/>
              </a:rPr>
              <a:t>general:  </a:t>
            </a:r>
            <a:r>
              <a:rPr sz="3200" spc="-35" dirty="0">
                <a:latin typeface="Arial"/>
                <a:cs typeface="Arial"/>
              </a:rPr>
              <a:t>Input:</a:t>
            </a:r>
            <a:r>
              <a:rPr sz="3200" spc="-180" dirty="0">
                <a:latin typeface="Arial"/>
                <a:cs typeface="Arial"/>
              </a:rPr>
              <a:t> </a:t>
            </a:r>
            <a:r>
              <a:rPr sz="3200" spc="-175" dirty="0">
                <a:latin typeface="Arial"/>
                <a:cs typeface="Arial"/>
              </a:rPr>
              <a:t>W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12842" y="4043172"/>
            <a:ext cx="12884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70" dirty="0">
                <a:latin typeface="Arial"/>
                <a:cs typeface="Arial"/>
              </a:rPr>
              <a:t>Filter:</a:t>
            </a:r>
            <a:r>
              <a:rPr sz="3200" spc="-229" dirty="0">
                <a:latin typeface="Arial"/>
                <a:cs typeface="Arial"/>
              </a:rPr>
              <a:t> </a:t>
            </a:r>
            <a:r>
              <a:rPr sz="3200" spc="-475" dirty="0">
                <a:latin typeface="Arial"/>
                <a:cs typeface="Arial"/>
              </a:rPr>
              <a:t>K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12842" y="4524755"/>
            <a:ext cx="29673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45" dirty="0">
                <a:latin typeface="Arial"/>
                <a:cs typeface="Arial"/>
              </a:rPr>
              <a:t>Output: </a:t>
            </a:r>
            <a:r>
              <a:rPr sz="3200" spc="-175" dirty="0">
                <a:latin typeface="Arial"/>
                <a:cs typeface="Arial"/>
              </a:rPr>
              <a:t>W </a:t>
            </a:r>
            <a:r>
              <a:rPr sz="3200" spc="-190" dirty="0">
                <a:latin typeface="Arial"/>
                <a:cs typeface="Arial"/>
              </a:rPr>
              <a:t>– </a:t>
            </a:r>
            <a:r>
              <a:rPr sz="3200" spc="-475" dirty="0">
                <a:latin typeface="Arial"/>
                <a:cs typeface="Arial"/>
              </a:rPr>
              <a:t>K </a:t>
            </a:r>
            <a:r>
              <a:rPr sz="3200" spc="-275" dirty="0">
                <a:latin typeface="Arial"/>
                <a:cs typeface="Arial"/>
              </a:rPr>
              <a:t>+</a:t>
            </a:r>
            <a:r>
              <a:rPr sz="3200" spc="-425" dirty="0">
                <a:latin typeface="Arial"/>
                <a:cs typeface="Arial"/>
              </a:rPr>
              <a:t> </a:t>
            </a:r>
            <a:r>
              <a:rPr sz="3200" spc="-160" dirty="0">
                <a:latin typeface="Arial"/>
                <a:cs typeface="Arial"/>
              </a:rPr>
              <a:t>1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20855" y="3063747"/>
            <a:ext cx="252412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spc="-110" dirty="0">
                <a:solidFill>
                  <a:srgbClr val="C00000"/>
                </a:solidFill>
                <a:latin typeface="Arial"/>
                <a:cs typeface="Arial"/>
              </a:rPr>
              <a:t>Problem:</a:t>
            </a:r>
            <a:r>
              <a:rPr sz="2800" spc="-20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spc="-145" dirty="0">
                <a:solidFill>
                  <a:srgbClr val="C00000"/>
                </a:solidFill>
                <a:latin typeface="Arial"/>
                <a:cs typeface="Arial"/>
              </a:rPr>
              <a:t>Feature  </a:t>
            </a:r>
            <a:r>
              <a:rPr sz="2800" spc="-180" dirty="0">
                <a:solidFill>
                  <a:srgbClr val="C00000"/>
                </a:solidFill>
                <a:latin typeface="Arial"/>
                <a:cs typeface="Arial"/>
              </a:rPr>
              <a:t>maps </a:t>
            </a:r>
            <a:r>
              <a:rPr sz="2800" spc="-20" dirty="0">
                <a:solidFill>
                  <a:srgbClr val="C00000"/>
                </a:solidFill>
                <a:latin typeface="Arial"/>
                <a:cs typeface="Arial"/>
              </a:rPr>
              <a:t>“shrink”  </a:t>
            </a:r>
            <a:r>
              <a:rPr sz="2800" spc="10" dirty="0">
                <a:solidFill>
                  <a:srgbClr val="C00000"/>
                </a:solidFill>
                <a:latin typeface="Arial"/>
                <a:cs typeface="Arial"/>
              </a:rPr>
              <a:t>with </a:t>
            </a:r>
            <a:r>
              <a:rPr sz="2800" spc="-175" dirty="0">
                <a:solidFill>
                  <a:srgbClr val="C00000"/>
                </a:solidFill>
                <a:latin typeface="Arial"/>
                <a:cs typeface="Arial"/>
              </a:rPr>
              <a:t>each</a:t>
            </a:r>
            <a:r>
              <a:rPr sz="2800" spc="-3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spc="-75" dirty="0">
                <a:solidFill>
                  <a:srgbClr val="C00000"/>
                </a:solidFill>
                <a:latin typeface="Arial"/>
                <a:cs typeface="Arial"/>
              </a:rPr>
              <a:t>layer!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A831382F-02B1-3D4A-B8D9-2CA6BCCD0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5043515"/>
            <a:ext cx="112268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892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1540" y="955628"/>
          <a:ext cx="5286375" cy="52923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880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49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R="214629" algn="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49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222885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49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49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49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49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49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49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R="214629" algn="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49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49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4629" algn="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49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23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4629" algn="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23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23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4629" algn="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23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23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4629" algn="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23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30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4629" algn="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30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30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4629" algn="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30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30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4629" algn="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30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366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R="214629" algn="r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366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222885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366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366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366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366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366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366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R="214629" algn="r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366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265019"/>
            <a:ext cx="70205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415" dirty="0"/>
              <a:t>Zero Padding</a:t>
            </a:r>
            <a:endParaRPr spc="-195" dirty="0"/>
          </a:p>
        </p:txBody>
      </p:sp>
      <p:sp>
        <p:nvSpPr>
          <p:cNvPr id="4" name="object 4"/>
          <p:cNvSpPr txBox="1"/>
          <p:nvPr/>
        </p:nvSpPr>
        <p:spPr>
          <a:xfrm>
            <a:off x="7186248" y="1215644"/>
            <a:ext cx="2240280" cy="166560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260"/>
              </a:spcBef>
            </a:pPr>
            <a:r>
              <a:rPr sz="3600" spc="-50" dirty="0">
                <a:latin typeface="Arial"/>
                <a:cs typeface="Arial"/>
              </a:rPr>
              <a:t>Input: </a:t>
            </a:r>
            <a:r>
              <a:rPr sz="3600" spc="-204" dirty="0">
                <a:latin typeface="Arial"/>
                <a:cs typeface="Arial"/>
              </a:rPr>
              <a:t>7x7  </a:t>
            </a:r>
            <a:r>
              <a:rPr sz="3600" spc="-80" dirty="0">
                <a:latin typeface="Arial"/>
                <a:cs typeface="Arial"/>
              </a:rPr>
              <a:t>Filter: </a:t>
            </a:r>
            <a:r>
              <a:rPr sz="3600" spc="-200" dirty="0">
                <a:latin typeface="Arial"/>
                <a:cs typeface="Arial"/>
              </a:rPr>
              <a:t>3x3  </a:t>
            </a:r>
            <a:r>
              <a:rPr sz="3600" spc="-60" dirty="0">
                <a:latin typeface="Arial"/>
                <a:cs typeface="Arial"/>
              </a:rPr>
              <a:t>Output:</a:t>
            </a:r>
            <a:r>
              <a:rPr sz="3600" spc="-280" dirty="0">
                <a:latin typeface="Arial"/>
                <a:cs typeface="Arial"/>
              </a:rPr>
              <a:t> </a:t>
            </a:r>
            <a:r>
              <a:rPr sz="3600" spc="-200" dirty="0">
                <a:latin typeface="Arial"/>
                <a:cs typeface="Arial"/>
              </a:rPr>
              <a:t>5x5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12842" y="3064764"/>
            <a:ext cx="1772920" cy="995044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ts val="3790"/>
              </a:lnSpc>
              <a:spcBef>
                <a:spcPts val="265"/>
              </a:spcBef>
            </a:pPr>
            <a:r>
              <a:rPr sz="3200" spc="-90" dirty="0">
                <a:latin typeface="Arial"/>
                <a:cs typeface="Arial"/>
              </a:rPr>
              <a:t>In</a:t>
            </a:r>
            <a:r>
              <a:rPr sz="3200" spc="-229" dirty="0">
                <a:latin typeface="Arial"/>
                <a:cs typeface="Arial"/>
              </a:rPr>
              <a:t> </a:t>
            </a:r>
            <a:r>
              <a:rPr sz="3200" spc="-135" dirty="0">
                <a:latin typeface="Arial"/>
                <a:cs typeface="Arial"/>
              </a:rPr>
              <a:t>general:  </a:t>
            </a:r>
            <a:r>
              <a:rPr sz="3200" spc="-35" dirty="0">
                <a:latin typeface="Arial"/>
                <a:cs typeface="Arial"/>
              </a:rPr>
              <a:t>Input:</a:t>
            </a:r>
            <a:r>
              <a:rPr sz="3200" spc="-180" dirty="0">
                <a:latin typeface="Arial"/>
                <a:cs typeface="Arial"/>
              </a:rPr>
              <a:t> </a:t>
            </a:r>
            <a:r>
              <a:rPr sz="3200" spc="-175" dirty="0">
                <a:latin typeface="Arial"/>
                <a:cs typeface="Arial"/>
              </a:rPr>
              <a:t>W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12842" y="4043172"/>
            <a:ext cx="12884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70" dirty="0">
                <a:latin typeface="Arial"/>
                <a:cs typeface="Arial"/>
              </a:rPr>
              <a:t>Filter:</a:t>
            </a:r>
            <a:r>
              <a:rPr sz="3200" spc="-229" dirty="0">
                <a:latin typeface="Arial"/>
                <a:cs typeface="Arial"/>
              </a:rPr>
              <a:t> </a:t>
            </a:r>
            <a:r>
              <a:rPr sz="3200" spc="-475" dirty="0">
                <a:latin typeface="Arial"/>
                <a:cs typeface="Arial"/>
              </a:rPr>
              <a:t>K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20855" y="3063747"/>
            <a:ext cx="252412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spc="-110" dirty="0">
                <a:solidFill>
                  <a:srgbClr val="C00000"/>
                </a:solidFill>
                <a:latin typeface="Arial"/>
                <a:cs typeface="Arial"/>
              </a:rPr>
              <a:t>Problem:</a:t>
            </a:r>
            <a:r>
              <a:rPr sz="2800" spc="-20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spc="-145" dirty="0">
                <a:solidFill>
                  <a:srgbClr val="C00000"/>
                </a:solidFill>
                <a:latin typeface="Arial"/>
                <a:cs typeface="Arial"/>
              </a:rPr>
              <a:t>Feature  </a:t>
            </a:r>
            <a:r>
              <a:rPr sz="2800" spc="-180" dirty="0">
                <a:solidFill>
                  <a:srgbClr val="C00000"/>
                </a:solidFill>
                <a:latin typeface="Arial"/>
                <a:cs typeface="Arial"/>
              </a:rPr>
              <a:t>maps </a:t>
            </a:r>
            <a:r>
              <a:rPr sz="2800" spc="-20" dirty="0">
                <a:solidFill>
                  <a:srgbClr val="C00000"/>
                </a:solidFill>
                <a:latin typeface="Arial"/>
                <a:cs typeface="Arial"/>
              </a:rPr>
              <a:t>“shrink”  </a:t>
            </a:r>
            <a:r>
              <a:rPr sz="2800" spc="10" dirty="0">
                <a:solidFill>
                  <a:srgbClr val="C00000"/>
                </a:solidFill>
                <a:latin typeface="Arial"/>
                <a:cs typeface="Arial"/>
              </a:rPr>
              <a:t>with </a:t>
            </a:r>
            <a:r>
              <a:rPr sz="2800" spc="-175" dirty="0">
                <a:solidFill>
                  <a:srgbClr val="C00000"/>
                </a:solidFill>
                <a:latin typeface="Arial"/>
                <a:cs typeface="Arial"/>
              </a:rPr>
              <a:t>each</a:t>
            </a:r>
            <a:r>
              <a:rPr sz="2800" spc="-3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spc="-75" dirty="0">
                <a:solidFill>
                  <a:srgbClr val="C00000"/>
                </a:solidFill>
                <a:latin typeface="Arial"/>
                <a:cs typeface="Arial"/>
              </a:rPr>
              <a:t>layer!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12842" y="4524755"/>
            <a:ext cx="4088765" cy="1664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45" dirty="0">
                <a:latin typeface="Arial"/>
                <a:cs typeface="Arial"/>
              </a:rPr>
              <a:t>Output: </a:t>
            </a:r>
            <a:r>
              <a:rPr sz="3200" spc="-175" dirty="0">
                <a:latin typeface="Arial"/>
                <a:cs typeface="Arial"/>
              </a:rPr>
              <a:t>W </a:t>
            </a:r>
            <a:r>
              <a:rPr sz="3200" spc="-190" dirty="0">
                <a:latin typeface="Arial"/>
                <a:cs typeface="Arial"/>
              </a:rPr>
              <a:t>– </a:t>
            </a:r>
            <a:r>
              <a:rPr sz="3200" spc="-475" dirty="0">
                <a:latin typeface="Arial"/>
                <a:cs typeface="Arial"/>
              </a:rPr>
              <a:t>K </a:t>
            </a:r>
            <a:r>
              <a:rPr sz="3200" spc="-275" dirty="0">
                <a:latin typeface="Arial"/>
                <a:cs typeface="Arial"/>
              </a:rPr>
              <a:t>+</a:t>
            </a:r>
            <a:r>
              <a:rPr sz="3200" spc="-365" dirty="0">
                <a:latin typeface="Arial"/>
                <a:cs typeface="Arial"/>
              </a:rPr>
              <a:t> </a:t>
            </a:r>
            <a:r>
              <a:rPr sz="3200" spc="-160" dirty="0">
                <a:latin typeface="Arial"/>
                <a:cs typeface="Arial"/>
              </a:rPr>
              <a:t>1</a:t>
            </a:r>
            <a:endParaRPr sz="3200">
              <a:latin typeface="Arial"/>
              <a:cs typeface="Arial"/>
            </a:endParaRPr>
          </a:p>
          <a:p>
            <a:pPr marL="125095" algn="ctr">
              <a:lnSpc>
                <a:spcPct val="100000"/>
              </a:lnSpc>
              <a:spcBef>
                <a:spcPts val="2320"/>
              </a:spcBef>
            </a:pPr>
            <a:r>
              <a:rPr sz="2800" spc="-90" dirty="0">
                <a:solidFill>
                  <a:srgbClr val="70AD47"/>
                </a:solidFill>
                <a:latin typeface="Arial"/>
                <a:cs typeface="Arial"/>
              </a:rPr>
              <a:t>Solution:</a:t>
            </a:r>
            <a:r>
              <a:rPr sz="2800" spc="-150" dirty="0">
                <a:solidFill>
                  <a:srgbClr val="70AD47"/>
                </a:solidFill>
                <a:latin typeface="Arial"/>
                <a:cs typeface="Arial"/>
              </a:rPr>
              <a:t> </a:t>
            </a:r>
            <a:r>
              <a:rPr sz="2800" b="1" spc="-215" dirty="0">
                <a:solidFill>
                  <a:srgbClr val="70AD47"/>
                </a:solidFill>
                <a:latin typeface="Arial"/>
                <a:cs typeface="Arial"/>
              </a:rPr>
              <a:t>padding</a:t>
            </a:r>
            <a:endParaRPr sz="2800">
              <a:latin typeface="Arial"/>
              <a:cs typeface="Arial"/>
            </a:endParaRPr>
          </a:p>
          <a:p>
            <a:pPr marL="123825" algn="ctr">
              <a:lnSpc>
                <a:spcPct val="100000"/>
              </a:lnSpc>
              <a:spcBef>
                <a:spcPts val="20"/>
              </a:spcBef>
            </a:pPr>
            <a:r>
              <a:rPr sz="2800" spc="-140" dirty="0">
                <a:solidFill>
                  <a:srgbClr val="70AD47"/>
                </a:solidFill>
                <a:latin typeface="Arial"/>
                <a:cs typeface="Arial"/>
              </a:rPr>
              <a:t>Add </a:t>
            </a:r>
            <a:r>
              <a:rPr sz="2800" spc="-190" dirty="0">
                <a:solidFill>
                  <a:srgbClr val="70AD47"/>
                </a:solidFill>
                <a:latin typeface="Arial"/>
                <a:cs typeface="Arial"/>
              </a:rPr>
              <a:t>zeros </a:t>
            </a:r>
            <a:r>
              <a:rPr sz="2800" spc="-100" dirty="0">
                <a:solidFill>
                  <a:srgbClr val="70AD47"/>
                </a:solidFill>
                <a:latin typeface="Arial"/>
                <a:cs typeface="Arial"/>
              </a:rPr>
              <a:t>around </a:t>
            </a:r>
            <a:r>
              <a:rPr sz="2800" spc="-35" dirty="0">
                <a:solidFill>
                  <a:srgbClr val="70AD47"/>
                </a:solidFill>
                <a:latin typeface="Arial"/>
                <a:cs typeface="Arial"/>
              </a:rPr>
              <a:t>the</a:t>
            </a:r>
            <a:r>
              <a:rPr sz="2800" spc="-160" dirty="0">
                <a:solidFill>
                  <a:srgbClr val="70AD47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70AD47"/>
                </a:solidFill>
                <a:latin typeface="Arial"/>
                <a:cs typeface="Arial"/>
              </a:rPr>
              <a:t>input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9468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05273"/>
            <a:ext cx="70205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415" dirty="0"/>
              <a:t>Zero Padding</a:t>
            </a:r>
            <a:endParaRPr spc="-195" dirty="0"/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A4E0C84B-1D44-1941-A658-366BB8723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39" y="1407088"/>
            <a:ext cx="9571318" cy="471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681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41540" y="955628"/>
          <a:ext cx="5286375" cy="52923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880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49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R="214629" algn="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49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222885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49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49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49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49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49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49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R="214629" algn="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49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49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4629" algn="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49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23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4629" algn="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23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23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4629" algn="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23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23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4629" algn="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23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30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4629" algn="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30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30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4629" algn="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30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30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4629" algn="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30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366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R="214629" algn="r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366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222885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366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366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366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366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366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366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R="214629" algn="r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366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7974" y="265019"/>
            <a:ext cx="70205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415" dirty="0"/>
              <a:t>Zero Padding</a:t>
            </a:r>
            <a:endParaRPr spc="-195" dirty="0"/>
          </a:p>
        </p:txBody>
      </p:sp>
      <p:sp>
        <p:nvSpPr>
          <p:cNvPr id="4" name="object 4"/>
          <p:cNvSpPr txBox="1"/>
          <p:nvPr/>
        </p:nvSpPr>
        <p:spPr>
          <a:xfrm>
            <a:off x="7186248" y="1215644"/>
            <a:ext cx="2240280" cy="166560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260"/>
              </a:spcBef>
            </a:pPr>
            <a:r>
              <a:rPr sz="3600" spc="-50" dirty="0">
                <a:latin typeface="Arial"/>
                <a:cs typeface="Arial"/>
              </a:rPr>
              <a:t>Input: </a:t>
            </a:r>
            <a:r>
              <a:rPr sz="3600" spc="-204" dirty="0">
                <a:latin typeface="Arial"/>
                <a:cs typeface="Arial"/>
              </a:rPr>
              <a:t>7x7  </a:t>
            </a:r>
            <a:r>
              <a:rPr sz="3600" spc="-80" dirty="0">
                <a:latin typeface="Arial"/>
                <a:cs typeface="Arial"/>
              </a:rPr>
              <a:t>Filter: </a:t>
            </a:r>
            <a:r>
              <a:rPr sz="3600" spc="-200" dirty="0">
                <a:latin typeface="Arial"/>
                <a:cs typeface="Arial"/>
              </a:rPr>
              <a:t>3x3  </a:t>
            </a:r>
            <a:r>
              <a:rPr sz="3600" spc="-60" dirty="0">
                <a:latin typeface="Arial"/>
                <a:cs typeface="Arial"/>
              </a:rPr>
              <a:t>Output:</a:t>
            </a:r>
            <a:r>
              <a:rPr sz="3600" spc="-280" dirty="0">
                <a:latin typeface="Arial"/>
                <a:cs typeface="Arial"/>
              </a:rPr>
              <a:t> </a:t>
            </a:r>
            <a:r>
              <a:rPr sz="3600" spc="-200" dirty="0">
                <a:latin typeface="Arial"/>
                <a:cs typeface="Arial"/>
              </a:rPr>
              <a:t>5x5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12841" y="3119628"/>
            <a:ext cx="1772920" cy="19735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5"/>
              </a:spcBef>
            </a:pPr>
            <a:r>
              <a:rPr sz="3200" spc="-90" dirty="0">
                <a:latin typeface="Arial"/>
                <a:cs typeface="Arial"/>
              </a:rPr>
              <a:t>In</a:t>
            </a:r>
            <a:r>
              <a:rPr sz="3200" spc="-229" dirty="0">
                <a:latin typeface="Arial"/>
                <a:cs typeface="Arial"/>
              </a:rPr>
              <a:t> </a:t>
            </a:r>
            <a:r>
              <a:rPr sz="3200" spc="-135" dirty="0">
                <a:latin typeface="Arial"/>
                <a:cs typeface="Arial"/>
              </a:rPr>
              <a:t>general:  </a:t>
            </a:r>
            <a:r>
              <a:rPr sz="3200" spc="-35" dirty="0">
                <a:latin typeface="Arial"/>
                <a:cs typeface="Arial"/>
              </a:rPr>
              <a:t>Input: </a:t>
            </a:r>
            <a:r>
              <a:rPr sz="3200" spc="-175" dirty="0">
                <a:latin typeface="Arial"/>
                <a:cs typeface="Arial"/>
              </a:rPr>
              <a:t>W  </a:t>
            </a:r>
            <a:r>
              <a:rPr sz="3200" spc="-70" dirty="0">
                <a:latin typeface="Arial"/>
                <a:cs typeface="Arial"/>
              </a:rPr>
              <a:t>Filter: </a:t>
            </a:r>
            <a:r>
              <a:rPr sz="3200" spc="-475" dirty="0">
                <a:latin typeface="Arial"/>
                <a:cs typeface="Arial"/>
              </a:rPr>
              <a:t>K  </a:t>
            </a:r>
            <a:r>
              <a:rPr sz="3200" spc="-175" dirty="0">
                <a:latin typeface="Arial"/>
                <a:cs typeface="Arial"/>
              </a:rPr>
              <a:t>Padding:</a:t>
            </a:r>
            <a:r>
              <a:rPr sz="3200" spc="-210" dirty="0">
                <a:latin typeface="Arial"/>
                <a:cs typeface="Arial"/>
              </a:rPr>
              <a:t> </a:t>
            </a:r>
            <a:r>
              <a:rPr sz="3200" spc="-484" dirty="0">
                <a:latin typeface="Arial"/>
                <a:cs typeface="Arial"/>
              </a:rPr>
              <a:t>P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12841" y="5076444"/>
            <a:ext cx="37712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45" dirty="0">
                <a:latin typeface="Arial"/>
                <a:cs typeface="Arial"/>
              </a:rPr>
              <a:t>Output: </a:t>
            </a:r>
            <a:r>
              <a:rPr sz="3200" spc="-175" dirty="0">
                <a:latin typeface="Arial"/>
                <a:cs typeface="Arial"/>
              </a:rPr>
              <a:t>W </a:t>
            </a:r>
            <a:r>
              <a:rPr sz="3200" spc="-190" dirty="0">
                <a:latin typeface="Arial"/>
                <a:cs typeface="Arial"/>
              </a:rPr>
              <a:t>– </a:t>
            </a:r>
            <a:r>
              <a:rPr sz="3200" spc="-475" dirty="0">
                <a:latin typeface="Arial"/>
                <a:cs typeface="Arial"/>
              </a:rPr>
              <a:t>K </a:t>
            </a:r>
            <a:r>
              <a:rPr sz="3200" spc="-275" dirty="0">
                <a:latin typeface="Arial"/>
                <a:cs typeface="Arial"/>
              </a:rPr>
              <a:t>+ </a:t>
            </a:r>
            <a:r>
              <a:rPr sz="3200" spc="-160" dirty="0">
                <a:latin typeface="Arial"/>
                <a:cs typeface="Arial"/>
              </a:rPr>
              <a:t>1 </a:t>
            </a:r>
            <a:r>
              <a:rPr sz="3200" spc="-275" dirty="0">
                <a:latin typeface="Arial"/>
                <a:cs typeface="Arial"/>
              </a:rPr>
              <a:t>+</a:t>
            </a:r>
            <a:r>
              <a:rPr sz="3200" spc="-315" dirty="0">
                <a:latin typeface="Arial"/>
                <a:cs typeface="Arial"/>
              </a:rPr>
              <a:t> </a:t>
            </a:r>
            <a:r>
              <a:rPr sz="3200" spc="-320" dirty="0">
                <a:latin typeface="Arial"/>
                <a:cs typeface="Arial"/>
              </a:rPr>
              <a:t>2P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20855" y="3124707"/>
            <a:ext cx="2874010" cy="1735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70" dirty="0">
                <a:solidFill>
                  <a:srgbClr val="548235"/>
                </a:solidFill>
                <a:latin typeface="Arial"/>
                <a:cs typeface="Arial"/>
              </a:rPr>
              <a:t>Very</a:t>
            </a:r>
            <a:r>
              <a:rPr sz="2800" spc="-155" dirty="0">
                <a:solidFill>
                  <a:srgbClr val="548235"/>
                </a:solidFill>
                <a:latin typeface="Arial"/>
                <a:cs typeface="Arial"/>
              </a:rPr>
              <a:t> </a:t>
            </a:r>
            <a:r>
              <a:rPr sz="2800" spc="-105" dirty="0">
                <a:solidFill>
                  <a:srgbClr val="548235"/>
                </a:solidFill>
                <a:latin typeface="Arial"/>
                <a:cs typeface="Arial"/>
              </a:rPr>
              <a:t>common:</a:t>
            </a:r>
            <a:endParaRPr sz="2800">
              <a:latin typeface="Arial"/>
              <a:cs typeface="Arial"/>
            </a:endParaRPr>
          </a:p>
          <a:p>
            <a:pPr marL="12700" marR="5080">
              <a:lnSpc>
                <a:spcPct val="99600"/>
              </a:lnSpc>
              <a:spcBef>
                <a:spcPts val="60"/>
              </a:spcBef>
            </a:pPr>
            <a:r>
              <a:rPr sz="2800" spc="-204" dirty="0">
                <a:solidFill>
                  <a:srgbClr val="548235"/>
                </a:solidFill>
                <a:latin typeface="Arial"/>
                <a:cs typeface="Arial"/>
              </a:rPr>
              <a:t>Set </a:t>
            </a:r>
            <a:r>
              <a:rPr sz="2800" spc="-425" dirty="0">
                <a:solidFill>
                  <a:srgbClr val="548235"/>
                </a:solidFill>
                <a:latin typeface="Arial"/>
                <a:cs typeface="Arial"/>
              </a:rPr>
              <a:t>P </a:t>
            </a:r>
            <a:r>
              <a:rPr sz="2800" spc="-245" dirty="0">
                <a:solidFill>
                  <a:srgbClr val="548235"/>
                </a:solidFill>
                <a:latin typeface="Arial"/>
                <a:cs typeface="Arial"/>
              </a:rPr>
              <a:t>= </a:t>
            </a:r>
            <a:r>
              <a:rPr sz="2800" spc="-250" dirty="0">
                <a:solidFill>
                  <a:srgbClr val="548235"/>
                </a:solidFill>
                <a:latin typeface="Arial"/>
                <a:cs typeface="Arial"/>
              </a:rPr>
              <a:t>(K </a:t>
            </a:r>
            <a:r>
              <a:rPr sz="2800" spc="-165" dirty="0">
                <a:solidFill>
                  <a:srgbClr val="548235"/>
                </a:solidFill>
                <a:latin typeface="Arial"/>
                <a:cs typeface="Arial"/>
              </a:rPr>
              <a:t>– </a:t>
            </a:r>
            <a:r>
              <a:rPr sz="2800" spc="-110" dirty="0">
                <a:solidFill>
                  <a:srgbClr val="548235"/>
                </a:solidFill>
                <a:latin typeface="Arial"/>
                <a:cs typeface="Arial"/>
              </a:rPr>
              <a:t>1) </a:t>
            </a:r>
            <a:r>
              <a:rPr sz="2800" spc="300" dirty="0">
                <a:solidFill>
                  <a:srgbClr val="548235"/>
                </a:solidFill>
                <a:latin typeface="Arial"/>
                <a:cs typeface="Arial"/>
              </a:rPr>
              <a:t>/ </a:t>
            </a:r>
            <a:r>
              <a:rPr sz="2800" spc="-140" dirty="0">
                <a:solidFill>
                  <a:srgbClr val="548235"/>
                </a:solidFill>
                <a:latin typeface="Arial"/>
                <a:cs typeface="Arial"/>
              </a:rPr>
              <a:t>2 </a:t>
            </a:r>
            <a:r>
              <a:rPr sz="2800" spc="20" dirty="0">
                <a:solidFill>
                  <a:srgbClr val="548235"/>
                </a:solidFill>
                <a:latin typeface="Arial"/>
                <a:cs typeface="Arial"/>
              </a:rPr>
              <a:t>to  </a:t>
            </a:r>
            <a:r>
              <a:rPr sz="2800" spc="-175" dirty="0">
                <a:solidFill>
                  <a:srgbClr val="548235"/>
                </a:solidFill>
                <a:latin typeface="Arial"/>
                <a:cs typeface="Arial"/>
              </a:rPr>
              <a:t>make </a:t>
            </a:r>
            <a:r>
              <a:rPr sz="2800" spc="-5" dirty="0">
                <a:solidFill>
                  <a:srgbClr val="548235"/>
                </a:solidFill>
                <a:latin typeface="Arial"/>
                <a:cs typeface="Arial"/>
              </a:rPr>
              <a:t>output </a:t>
            </a:r>
            <a:r>
              <a:rPr sz="2800" spc="-175" dirty="0">
                <a:solidFill>
                  <a:srgbClr val="548235"/>
                </a:solidFill>
                <a:latin typeface="Arial"/>
                <a:cs typeface="Arial"/>
              </a:rPr>
              <a:t>have  </a:t>
            </a:r>
            <a:r>
              <a:rPr sz="2800" spc="-200" dirty="0">
                <a:solidFill>
                  <a:srgbClr val="548235"/>
                </a:solidFill>
                <a:latin typeface="Arial"/>
                <a:cs typeface="Arial"/>
              </a:rPr>
              <a:t>same </a:t>
            </a:r>
            <a:r>
              <a:rPr sz="2800" spc="-204" dirty="0">
                <a:solidFill>
                  <a:srgbClr val="548235"/>
                </a:solidFill>
                <a:latin typeface="Arial"/>
                <a:cs typeface="Arial"/>
              </a:rPr>
              <a:t>size </a:t>
            </a:r>
            <a:r>
              <a:rPr sz="2800" spc="-265" dirty="0">
                <a:solidFill>
                  <a:srgbClr val="548235"/>
                </a:solidFill>
                <a:latin typeface="Arial"/>
                <a:cs typeface="Arial"/>
              </a:rPr>
              <a:t>as</a:t>
            </a:r>
            <a:r>
              <a:rPr sz="2800" spc="-65" dirty="0">
                <a:solidFill>
                  <a:srgbClr val="548235"/>
                </a:solidFill>
                <a:latin typeface="Arial"/>
                <a:cs typeface="Arial"/>
              </a:rPr>
              <a:t> </a:t>
            </a:r>
            <a:r>
              <a:rPr sz="2800" spc="5" dirty="0">
                <a:solidFill>
                  <a:srgbClr val="548235"/>
                </a:solidFill>
                <a:latin typeface="Arial"/>
                <a:cs typeface="Arial"/>
              </a:rPr>
              <a:t>input!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34089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3297554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5" dirty="0"/>
              <a:t>Receptive </a:t>
            </a:r>
            <a:r>
              <a:rPr spc="-250" dirty="0"/>
              <a:t>Fields</a:t>
            </a:r>
          </a:p>
        </p:txBody>
      </p:sp>
      <p:sp>
        <p:nvSpPr>
          <p:cNvPr id="3" name="object 3"/>
          <p:cNvSpPr/>
          <p:nvPr/>
        </p:nvSpPr>
        <p:spPr>
          <a:xfrm>
            <a:off x="3652834" y="2111815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12786" y="2111815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72738" y="2111815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32690" y="2111815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92642" y="2111815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52594" y="2111815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86532" y="2478634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86532" y="2839103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86532" y="3199572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86532" y="3560041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86532" y="3920510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86532" y="4280979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92882" y="2111815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12546" y="2111815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286532" y="2118165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86532" y="4641448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64180" y="2111814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024133" y="2111814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384084" y="2111814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44037" y="2111814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103989" y="2111814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463941" y="2111814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97879" y="2478633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297879" y="2839102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297879" y="3199571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97879" y="3560040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297879" y="3920509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297879" y="4280978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304229" y="2111814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23893" y="2111814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297879" y="2118164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297879" y="4641447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150391" y="4767579"/>
            <a:ext cx="7962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40" dirty="0">
                <a:latin typeface="Arial"/>
                <a:cs typeface="Arial"/>
              </a:rPr>
              <a:t>Input</a:t>
            </a:r>
            <a:endParaRPr sz="2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023913" y="4767579"/>
            <a:ext cx="10610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0" dirty="0">
                <a:latin typeface="Arial"/>
                <a:cs typeface="Arial"/>
              </a:rPr>
              <a:t>Output</a:t>
            </a:r>
            <a:endParaRPr sz="28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790648" y="1136396"/>
            <a:ext cx="810147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latin typeface="Arial"/>
                <a:cs typeface="Arial"/>
              </a:rPr>
              <a:t>For </a:t>
            </a:r>
            <a:r>
              <a:rPr sz="2400" spc="-65" dirty="0">
                <a:latin typeface="Arial"/>
                <a:cs typeface="Arial"/>
              </a:rPr>
              <a:t>convolution </a:t>
            </a:r>
            <a:r>
              <a:rPr sz="2400" spc="10" dirty="0">
                <a:latin typeface="Arial"/>
                <a:cs typeface="Arial"/>
              </a:rPr>
              <a:t>with </a:t>
            </a:r>
            <a:r>
              <a:rPr sz="2400" spc="-85" dirty="0">
                <a:latin typeface="Arial"/>
                <a:cs typeface="Arial"/>
              </a:rPr>
              <a:t>kernel </a:t>
            </a:r>
            <a:r>
              <a:rPr sz="2400" spc="-180" dirty="0">
                <a:latin typeface="Arial"/>
                <a:cs typeface="Arial"/>
              </a:rPr>
              <a:t>size </a:t>
            </a:r>
            <a:r>
              <a:rPr sz="2400" spc="-215" dirty="0">
                <a:latin typeface="Arial"/>
                <a:cs typeface="Arial"/>
              </a:rPr>
              <a:t>K, </a:t>
            </a:r>
            <a:r>
              <a:rPr sz="2400" spc="-150" dirty="0">
                <a:latin typeface="Arial"/>
                <a:cs typeface="Arial"/>
              </a:rPr>
              <a:t>each </a:t>
            </a:r>
            <a:r>
              <a:rPr sz="2400" spc="-65" dirty="0">
                <a:latin typeface="Arial"/>
                <a:cs typeface="Arial"/>
              </a:rPr>
              <a:t>element </a:t>
            </a:r>
            <a:r>
              <a:rPr sz="2400" spc="-35" dirty="0">
                <a:latin typeface="Arial"/>
                <a:cs typeface="Arial"/>
              </a:rPr>
              <a:t>in</a:t>
            </a:r>
            <a:r>
              <a:rPr sz="2400" spc="-215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the  </a:t>
            </a:r>
            <a:r>
              <a:rPr sz="2400" spc="-5" dirty="0">
                <a:latin typeface="Arial"/>
                <a:cs typeface="Arial"/>
              </a:rPr>
              <a:t>output </a:t>
            </a:r>
            <a:r>
              <a:rPr sz="2400" spc="-120" dirty="0">
                <a:latin typeface="Arial"/>
                <a:cs typeface="Arial"/>
              </a:rPr>
              <a:t>depends </a:t>
            </a:r>
            <a:r>
              <a:rPr sz="2400" spc="-75" dirty="0">
                <a:latin typeface="Arial"/>
                <a:cs typeface="Arial"/>
              </a:rPr>
              <a:t>on </a:t>
            </a:r>
            <a:r>
              <a:rPr sz="2400" spc="-190" dirty="0">
                <a:latin typeface="Arial"/>
                <a:cs typeface="Arial"/>
              </a:rPr>
              <a:t>a </a:t>
            </a:r>
            <a:r>
              <a:rPr sz="2400" spc="-355" dirty="0">
                <a:latin typeface="Arial"/>
                <a:cs typeface="Arial"/>
              </a:rPr>
              <a:t>K </a:t>
            </a:r>
            <a:r>
              <a:rPr sz="2400" spc="-165" dirty="0">
                <a:latin typeface="Arial"/>
                <a:cs typeface="Arial"/>
              </a:rPr>
              <a:t>x </a:t>
            </a:r>
            <a:r>
              <a:rPr sz="2400" spc="-355" dirty="0">
                <a:latin typeface="Arial"/>
                <a:cs typeface="Arial"/>
              </a:rPr>
              <a:t>K </a:t>
            </a:r>
            <a:r>
              <a:rPr lang="en-US" sz="2400" spc="-355" dirty="0">
                <a:latin typeface="Arial"/>
                <a:cs typeface="Arial"/>
              </a:rPr>
              <a:t> </a:t>
            </a:r>
            <a:r>
              <a:rPr lang="en-US" sz="2400" spc="-355" dirty="0">
                <a:solidFill>
                  <a:srgbClr val="C00000"/>
                </a:solidFill>
                <a:latin typeface="Arial"/>
                <a:cs typeface="Arial"/>
              </a:rPr>
              <a:t>l o c a l  </a:t>
            </a:r>
            <a:r>
              <a:rPr sz="2400" b="1" spc="-145" dirty="0">
                <a:solidFill>
                  <a:srgbClr val="C00000"/>
                </a:solidFill>
                <a:latin typeface="Arial"/>
                <a:cs typeface="Arial"/>
              </a:rPr>
              <a:t>receptive </a:t>
            </a:r>
            <a:r>
              <a:rPr sz="2400" b="1" spc="-105" dirty="0">
                <a:solidFill>
                  <a:srgbClr val="C00000"/>
                </a:solidFill>
                <a:latin typeface="Arial"/>
                <a:cs typeface="Arial"/>
              </a:rPr>
              <a:t>field </a:t>
            </a:r>
            <a:r>
              <a:rPr sz="2400" spc="-35" dirty="0">
                <a:latin typeface="Arial"/>
                <a:cs typeface="Arial"/>
              </a:rPr>
              <a:t>in </a:t>
            </a:r>
            <a:r>
              <a:rPr sz="2400" spc="-30" dirty="0">
                <a:latin typeface="Arial"/>
                <a:cs typeface="Arial"/>
              </a:rPr>
              <a:t>the</a:t>
            </a:r>
            <a:r>
              <a:rPr sz="2400" spc="-204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input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724400" y="2441400"/>
            <a:ext cx="2282190" cy="354965"/>
          </a:xfrm>
          <a:custGeom>
            <a:avLst/>
            <a:gdLst/>
            <a:ahLst/>
            <a:cxnLst/>
            <a:rect l="l" t="t" r="r" b="b"/>
            <a:pathLst>
              <a:path w="2282190" h="354964">
                <a:moveTo>
                  <a:pt x="0" y="0"/>
                </a:moveTo>
                <a:lnTo>
                  <a:pt x="2282141" y="354419"/>
                </a:lnTo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964222" y="2769510"/>
            <a:ext cx="429259" cy="448309"/>
          </a:xfrm>
          <a:custGeom>
            <a:avLst/>
            <a:gdLst/>
            <a:ahLst/>
            <a:cxnLst/>
            <a:rect l="l" t="t" r="r" b="b"/>
            <a:pathLst>
              <a:path w="429259" h="448310">
                <a:moveTo>
                  <a:pt x="0" y="0"/>
                </a:moveTo>
                <a:lnTo>
                  <a:pt x="428706" y="0"/>
                </a:lnTo>
                <a:lnTo>
                  <a:pt x="428706" y="448251"/>
                </a:lnTo>
                <a:lnTo>
                  <a:pt x="0" y="448251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673374" y="2449815"/>
            <a:ext cx="1076960" cy="1125855"/>
          </a:xfrm>
          <a:custGeom>
            <a:avLst/>
            <a:gdLst/>
            <a:ahLst/>
            <a:cxnLst/>
            <a:rect l="l" t="t" r="r" b="b"/>
            <a:pathLst>
              <a:path w="1076960" h="1125854">
                <a:moveTo>
                  <a:pt x="0" y="0"/>
                </a:moveTo>
                <a:lnTo>
                  <a:pt x="1076446" y="0"/>
                </a:lnTo>
                <a:lnTo>
                  <a:pt x="1076446" y="1125523"/>
                </a:lnTo>
                <a:lnTo>
                  <a:pt x="0" y="1125523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731999" y="3185746"/>
            <a:ext cx="2326640" cy="377190"/>
          </a:xfrm>
          <a:custGeom>
            <a:avLst/>
            <a:gdLst/>
            <a:ahLst/>
            <a:cxnLst/>
            <a:rect l="l" t="t" r="r" b="b"/>
            <a:pathLst>
              <a:path w="2326640" h="377189">
                <a:moveTo>
                  <a:pt x="0" y="376714"/>
                </a:moveTo>
                <a:lnTo>
                  <a:pt x="2326505" y="0"/>
                </a:lnTo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3587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0882" y="4390402"/>
            <a:ext cx="1280795" cy="640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0680" marR="5080" indent="-348615">
              <a:lnSpc>
                <a:spcPct val="100899"/>
              </a:lnSpc>
              <a:spcBef>
                <a:spcPts val="95"/>
              </a:spcBef>
            </a:pPr>
            <a:r>
              <a:rPr sz="2000" spc="-30" dirty="0">
                <a:latin typeface="Arial"/>
                <a:cs typeface="Arial"/>
              </a:rPr>
              <a:t>Input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85" dirty="0">
                <a:latin typeface="Arial"/>
                <a:cs typeface="Arial"/>
              </a:rPr>
              <a:t>image  </a:t>
            </a:r>
            <a:r>
              <a:rPr sz="2000" spc="-50" dirty="0">
                <a:latin typeface="Arial"/>
                <a:cs typeface="Arial"/>
              </a:rPr>
              <a:t>(2,</a:t>
            </a:r>
            <a:r>
              <a:rPr sz="2000" spc="-190" dirty="0">
                <a:latin typeface="Arial"/>
                <a:cs typeface="Arial"/>
              </a:rPr>
              <a:t> </a:t>
            </a:r>
            <a:r>
              <a:rPr sz="2000" spc="-60" dirty="0">
                <a:latin typeface="Arial"/>
                <a:cs typeface="Arial"/>
              </a:rPr>
              <a:t>2)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473165"/>
              </p:ext>
            </p:extLst>
          </p:nvPr>
        </p:nvGraphicFramePr>
        <p:xfrm>
          <a:off x="7793466" y="2534142"/>
          <a:ext cx="665480" cy="252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5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131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700" b="1" spc="-65" dirty="0">
                          <a:latin typeface="Arial"/>
                          <a:cs typeface="Arial"/>
                        </a:rPr>
                        <a:t>56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1752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13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700" b="1" spc="-65" dirty="0">
                          <a:latin typeface="Arial"/>
                          <a:cs typeface="Arial"/>
                        </a:rPr>
                        <a:t>231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1752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131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700" b="1" spc="-65" dirty="0">
                          <a:latin typeface="Arial"/>
                          <a:cs typeface="Arial"/>
                        </a:rPr>
                        <a:t>24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1752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1310"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700" b="1" dirty="0">
                          <a:latin typeface="Arial"/>
                          <a:cs typeface="Arial"/>
                        </a:rPr>
                        <a:t>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1752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206986"/>
              </p:ext>
            </p:extLst>
          </p:nvPr>
        </p:nvGraphicFramePr>
        <p:xfrm>
          <a:off x="3009651" y="3038412"/>
          <a:ext cx="1330960" cy="1262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5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1310">
                <a:tc>
                  <a:txBody>
                    <a:bodyPr/>
                    <a:lstStyle/>
                    <a:p>
                      <a:pPr marL="221615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700" b="1" spc="-65" dirty="0">
                          <a:latin typeface="Arial"/>
                          <a:cs typeface="Arial"/>
                        </a:rPr>
                        <a:t>56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1752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700" b="1" spc="-65" dirty="0">
                          <a:latin typeface="Arial"/>
                          <a:cs typeface="Arial"/>
                        </a:rPr>
                        <a:t>231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1752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1310">
                <a:tc>
                  <a:txBody>
                    <a:bodyPr/>
                    <a:lstStyle/>
                    <a:p>
                      <a:pPr marL="221615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700" b="1" spc="-65" dirty="0">
                          <a:latin typeface="Arial"/>
                          <a:cs typeface="Arial"/>
                        </a:rPr>
                        <a:t>24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1752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700" b="1" dirty="0">
                          <a:latin typeface="Arial"/>
                          <a:cs typeface="Arial"/>
                        </a:rPr>
                        <a:t>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1752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2936226" y="2950669"/>
            <a:ext cx="1475960" cy="14452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74207" y="2181940"/>
            <a:ext cx="2468880" cy="767715"/>
          </a:xfrm>
          <a:custGeom>
            <a:avLst/>
            <a:gdLst/>
            <a:ahLst/>
            <a:cxnLst/>
            <a:rect l="l" t="t" r="r" b="b"/>
            <a:pathLst>
              <a:path w="2468879" h="767714">
                <a:moveTo>
                  <a:pt x="0" y="767157"/>
                </a:moveTo>
                <a:lnTo>
                  <a:pt x="0" y="0"/>
                </a:lnTo>
                <a:lnTo>
                  <a:pt x="2468653" y="0"/>
                </a:lnTo>
              </a:path>
            </a:pathLst>
          </a:custGeom>
          <a:ln w="20499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23892" y="2171689"/>
            <a:ext cx="2027555" cy="366395"/>
          </a:xfrm>
          <a:custGeom>
            <a:avLst/>
            <a:gdLst/>
            <a:ahLst/>
            <a:cxnLst/>
            <a:rect l="l" t="t" r="r" b="b"/>
            <a:pathLst>
              <a:path w="2027554" h="366395">
                <a:moveTo>
                  <a:pt x="2003179" y="0"/>
                </a:moveTo>
                <a:lnTo>
                  <a:pt x="0" y="0"/>
                </a:lnTo>
                <a:lnTo>
                  <a:pt x="0" y="20500"/>
                </a:lnTo>
                <a:lnTo>
                  <a:pt x="1987377" y="20500"/>
                </a:lnTo>
                <a:lnTo>
                  <a:pt x="1989535" y="307818"/>
                </a:lnTo>
                <a:lnTo>
                  <a:pt x="1967583" y="312865"/>
                </a:lnTo>
                <a:lnTo>
                  <a:pt x="2011328" y="365911"/>
                </a:lnTo>
                <a:lnTo>
                  <a:pt x="2026541" y="303114"/>
                </a:lnTo>
                <a:lnTo>
                  <a:pt x="2009999" y="303114"/>
                </a:lnTo>
                <a:lnTo>
                  <a:pt x="2007756" y="4542"/>
                </a:lnTo>
                <a:lnTo>
                  <a:pt x="2003179" y="0"/>
                </a:lnTo>
                <a:close/>
              </a:path>
              <a:path w="2027554" h="366395">
                <a:moveTo>
                  <a:pt x="2027516" y="299087"/>
                </a:moveTo>
                <a:lnTo>
                  <a:pt x="2009999" y="303114"/>
                </a:lnTo>
                <a:lnTo>
                  <a:pt x="2026541" y="303114"/>
                </a:lnTo>
                <a:lnTo>
                  <a:pt x="2027516" y="299087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502045" y="1766087"/>
            <a:ext cx="2712085" cy="3333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000" spc="-80" dirty="0">
                <a:latin typeface="Arial"/>
                <a:cs typeface="Arial"/>
              </a:rPr>
              <a:t>Stretch </a:t>
            </a:r>
            <a:r>
              <a:rPr sz="2000" spc="-95" dirty="0">
                <a:latin typeface="Arial"/>
                <a:cs typeface="Arial"/>
              </a:rPr>
              <a:t>pixels </a:t>
            </a:r>
            <a:r>
              <a:rPr sz="2000" dirty="0">
                <a:latin typeface="Arial"/>
                <a:cs typeface="Arial"/>
              </a:rPr>
              <a:t>into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spc="-55" dirty="0">
                <a:latin typeface="Arial"/>
                <a:cs typeface="Arial"/>
              </a:rPr>
              <a:t>column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31525" y="5097699"/>
            <a:ext cx="527421" cy="32252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000" spc="-25" dirty="0">
                <a:latin typeface="Arial"/>
                <a:cs typeface="Arial"/>
              </a:rPr>
              <a:t>(</a:t>
            </a:r>
            <a:r>
              <a:rPr sz="2000" spc="-65" dirty="0">
                <a:latin typeface="Arial"/>
                <a:cs typeface="Arial"/>
              </a:rPr>
              <a:t>4</a:t>
            </a:r>
            <a:r>
              <a:rPr sz="2000" spc="-75" dirty="0">
                <a:latin typeface="Arial"/>
                <a:cs typeface="Arial"/>
              </a:rPr>
              <a:t>,</a:t>
            </a:r>
            <a:r>
              <a:rPr lang="en-US" sz="2000" spc="-75" dirty="0">
                <a:latin typeface="Arial"/>
                <a:cs typeface="Arial"/>
              </a:rPr>
              <a:t>1</a:t>
            </a:r>
            <a:r>
              <a:rPr sz="2000" spc="-55" dirty="0">
                <a:latin typeface="Arial"/>
                <a:cs typeface="Arial"/>
              </a:rPr>
              <a:t>)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925170" y="858476"/>
            <a:ext cx="10711017" cy="42800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5"/>
              </a:spcBef>
            </a:pPr>
            <a:r>
              <a:rPr sz="2800" b="1" spc="-180" dirty="0">
                <a:solidFill>
                  <a:srgbClr val="FF0000"/>
                </a:solidFill>
                <a:latin typeface="Arial"/>
                <a:cs typeface="Arial"/>
              </a:rPr>
              <a:t>Problem</a:t>
            </a:r>
            <a:r>
              <a:rPr sz="2800" spc="-180" dirty="0">
                <a:solidFill>
                  <a:srgbClr val="FF0000"/>
                </a:solidFill>
              </a:rPr>
              <a:t>: </a:t>
            </a:r>
            <a:r>
              <a:rPr sz="2800" spc="-335" dirty="0">
                <a:solidFill>
                  <a:srgbClr val="FF0000"/>
                </a:solidFill>
              </a:rPr>
              <a:t>So</a:t>
            </a:r>
            <a:r>
              <a:rPr lang="en-US" sz="2800" spc="-335" dirty="0">
                <a:solidFill>
                  <a:srgbClr val="FF0000"/>
                </a:solidFill>
              </a:rPr>
              <a:t> </a:t>
            </a:r>
            <a:r>
              <a:rPr sz="2800" spc="-335" dirty="0">
                <a:solidFill>
                  <a:srgbClr val="FF0000"/>
                </a:solidFill>
              </a:rPr>
              <a:t> </a:t>
            </a:r>
            <a:r>
              <a:rPr sz="2800" spc="-55" dirty="0">
                <a:solidFill>
                  <a:srgbClr val="FF0000"/>
                </a:solidFill>
              </a:rPr>
              <a:t>far </a:t>
            </a:r>
            <a:r>
              <a:rPr sz="2800" spc="-45" dirty="0">
                <a:solidFill>
                  <a:srgbClr val="FF0000"/>
                </a:solidFill>
              </a:rPr>
              <a:t>our </a:t>
            </a:r>
            <a:r>
              <a:rPr sz="2800" spc="-130" dirty="0">
                <a:solidFill>
                  <a:srgbClr val="FF0000"/>
                </a:solidFill>
              </a:rPr>
              <a:t>classifiers </a:t>
            </a:r>
            <a:r>
              <a:rPr sz="2800" spc="-5" dirty="0">
                <a:solidFill>
                  <a:srgbClr val="FF0000"/>
                </a:solidFill>
              </a:rPr>
              <a:t>don’t  </a:t>
            </a:r>
            <a:r>
              <a:rPr sz="2800" spc="-114" dirty="0">
                <a:solidFill>
                  <a:srgbClr val="FF0000"/>
                </a:solidFill>
              </a:rPr>
              <a:t>respect </a:t>
            </a:r>
            <a:r>
              <a:rPr sz="2800" spc="-35" dirty="0">
                <a:solidFill>
                  <a:srgbClr val="FF0000"/>
                </a:solidFill>
              </a:rPr>
              <a:t>the </a:t>
            </a:r>
            <a:r>
              <a:rPr sz="2800" spc="-95" dirty="0">
                <a:solidFill>
                  <a:srgbClr val="FF0000"/>
                </a:solidFill>
              </a:rPr>
              <a:t>spatial </a:t>
            </a:r>
            <a:r>
              <a:rPr sz="2800" spc="-60" dirty="0">
                <a:solidFill>
                  <a:srgbClr val="FF0000"/>
                </a:solidFill>
              </a:rPr>
              <a:t>structure </a:t>
            </a:r>
            <a:r>
              <a:rPr sz="2800" spc="-5" dirty="0">
                <a:solidFill>
                  <a:srgbClr val="FF0000"/>
                </a:solidFill>
              </a:rPr>
              <a:t>of</a:t>
            </a:r>
            <a:r>
              <a:rPr sz="2800" spc="-450" dirty="0">
                <a:solidFill>
                  <a:srgbClr val="FF0000"/>
                </a:solidFill>
              </a:rPr>
              <a:t> </a:t>
            </a:r>
            <a:r>
              <a:rPr sz="2800" spc="-130" dirty="0">
                <a:solidFill>
                  <a:srgbClr val="FF0000"/>
                </a:solidFill>
              </a:rPr>
              <a:t>images</a:t>
            </a:r>
            <a:endParaRPr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03399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1487" y="2111815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01438" y="2111815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61391" y="2111815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21342" y="2111815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81295" y="2111815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41247" y="2111815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5184" y="2478634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80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5184" y="2839103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80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5184" y="3199572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80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5184" y="3560041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80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5184" y="3920510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80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5184" y="4280979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80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1534" y="2111815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01198" y="2111815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5184" y="2118165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80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5184" y="4641448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80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3297554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5" dirty="0"/>
              <a:t>Receptive </a:t>
            </a:r>
            <a:r>
              <a:rPr spc="-250" dirty="0"/>
              <a:t>Fields</a:t>
            </a:r>
          </a:p>
        </p:txBody>
      </p:sp>
      <p:sp>
        <p:nvSpPr>
          <p:cNvPr id="19" name="object 19"/>
          <p:cNvSpPr/>
          <p:nvPr/>
        </p:nvSpPr>
        <p:spPr>
          <a:xfrm>
            <a:off x="3652834" y="2111815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12786" y="2111815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72738" y="2111815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32690" y="2111815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92642" y="2111815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452594" y="2111815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286532" y="2478634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86532" y="2839103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86532" y="3199572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286532" y="3560041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286532" y="3920510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286532" y="4280979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292882" y="2111815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12546" y="2111815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286532" y="2118165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286532" y="4641448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664180" y="2111814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24133" y="2111814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384084" y="2111814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744037" y="2111814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103989" y="2111814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463941" y="2111814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297879" y="2478633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297879" y="2839102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297879" y="3199571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297879" y="3560040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297879" y="3920509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297879" y="4280978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304229" y="2111814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823893" y="2111814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297879" y="2118164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297879" y="4641447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675528" y="2111814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035479" y="2111814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395431" y="2111814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755383" y="2111814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115335" y="2111814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1475287" y="2111814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309225" y="2478633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309225" y="2839102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309225" y="3199571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309225" y="3560040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309225" y="3920509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309225" y="4280978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315575" y="2111814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1835239" y="2111814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309225" y="2118164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309225" y="4641447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025837" y="2817044"/>
            <a:ext cx="1076960" cy="1125855"/>
          </a:xfrm>
          <a:custGeom>
            <a:avLst/>
            <a:gdLst/>
            <a:ahLst/>
            <a:cxnLst/>
            <a:rect l="l" t="t" r="r" b="b"/>
            <a:pathLst>
              <a:path w="1076959" h="1125854">
                <a:moveTo>
                  <a:pt x="0" y="0"/>
                </a:moveTo>
                <a:lnTo>
                  <a:pt x="1076446" y="0"/>
                </a:lnTo>
                <a:lnTo>
                  <a:pt x="1076446" y="1125523"/>
                </a:lnTo>
                <a:lnTo>
                  <a:pt x="0" y="1125523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0388397" y="3184269"/>
            <a:ext cx="374015" cy="391160"/>
          </a:xfrm>
          <a:custGeom>
            <a:avLst/>
            <a:gdLst/>
            <a:ahLst/>
            <a:cxnLst/>
            <a:rect l="l" t="t" r="r" b="b"/>
            <a:pathLst>
              <a:path w="374015" h="391160">
                <a:moveTo>
                  <a:pt x="0" y="0"/>
                </a:moveTo>
                <a:lnTo>
                  <a:pt x="374017" y="0"/>
                </a:lnTo>
                <a:lnTo>
                  <a:pt x="374017" y="391069"/>
                </a:lnTo>
                <a:lnTo>
                  <a:pt x="0" y="391069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1139045" y="4767579"/>
            <a:ext cx="7962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40" dirty="0">
                <a:latin typeface="Arial"/>
                <a:cs typeface="Arial"/>
              </a:rPr>
              <a:t>Input</a:t>
            </a:r>
            <a:endParaRPr sz="2800"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4724400" y="2441400"/>
            <a:ext cx="2282190" cy="354965"/>
          </a:xfrm>
          <a:custGeom>
            <a:avLst/>
            <a:gdLst/>
            <a:ahLst/>
            <a:cxnLst/>
            <a:rect l="l" t="t" r="r" b="b"/>
            <a:pathLst>
              <a:path w="2282190" h="354964">
                <a:moveTo>
                  <a:pt x="0" y="0"/>
                </a:moveTo>
                <a:lnTo>
                  <a:pt x="2282141" y="354419"/>
                </a:lnTo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125441" y="3565853"/>
            <a:ext cx="2326640" cy="377190"/>
          </a:xfrm>
          <a:custGeom>
            <a:avLst/>
            <a:gdLst/>
            <a:ahLst/>
            <a:cxnLst/>
            <a:rect l="l" t="t" r="r" b="b"/>
            <a:pathLst>
              <a:path w="2326640" h="377189">
                <a:moveTo>
                  <a:pt x="0" y="376714"/>
                </a:moveTo>
                <a:lnTo>
                  <a:pt x="2326505" y="0"/>
                </a:lnTo>
              </a:path>
            </a:pathLst>
          </a:custGeom>
          <a:ln w="635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964222" y="2769510"/>
            <a:ext cx="429259" cy="448309"/>
          </a:xfrm>
          <a:custGeom>
            <a:avLst/>
            <a:gdLst/>
            <a:ahLst/>
            <a:cxnLst/>
            <a:rect l="l" t="t" r="r" b="b"/>
            <a:pathLst>
              <a:path w="429259" h="448310">
                <a:moveTo>
                  <a:pt x="0" y="0"/>
                </a:moveTo>
                <a:lnTo>
                  <a:pt x="428706" y="0"/>
                </a:lnTo>
                <a:lnTo>
                  <a:pt x="428706" y="448251"/>
                </a:lnTo>
                <a:lnTo>
                  <a:pt x="0" y="448251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695355" y="3512219"/>
            <a:ext cx="429259" cy="448309"/>
          </a:xfrm>
          <a:custGeom>
            <a:avLst/>
            <a:gdLst/>
            <a:ahLst/>
            <a:cxnLst/>
            <a:rect l="l" t="t" r="r" b="b"/>
            <a:pathLst>
              <a:path w="429259" h="448310">
                <a:moveTo>
                  <a:pt x="0" y="0"/>
                </a:moveTo>
                <a:lnTo>
                  <a:pt x="428706" y="0"/>
                </a:lnTo>
                <a:lnTo>
                  <a:pt x="428706" y="448251"/>
                </a:lnTo>
                <a:lnTo>
                  <a:pt x="0" y="448251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673374" y="2449815"/>
            <a:ext cx="1076960" cy="1125855"/>
          </a:xfrm>
          <a:custGeom>
            <a:avLst/>
            <a:gdLst/>
            <a:ahLst/>
            <a:cxnLst/>
            <a:rect l="l" t="t" r="r" b="b"/>
            <a:pathLst>
              <a:path w="1076960" h="1125854">
                <a:moveTo>
                  <a:pt x="0" y="0"/>
                </a:moveTo>
                <a:lnTo>
                  <a:pt x="1076446" y="0"/>
                </a:lnTo>
                <a:lnTo>
                  <a:pt x="1076446" y="1125523"/>
                </a:lnTo>
                <a:lnTo>
                  <a:pt x="0" y="1125523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319164" y="3164282"/>
            <a:ext cx="1076960" cy="1125855"/>
          </a:xfrm>
          <a:custGeom>
            <a:avLst/>
            <a:gdLst/>
            <a:ahLst/>
            <a:cxnLst/>
            <a:rect l="l" t="t" r="r" b="b"/>
            <a:pathLst>
              <a:path w="1076960" h="1125854">
                <a:moveTo>
                  <a:pt x="0" y="0"/>
                </a:moveTo>
                <a:lnTo>
                  <a:pt x="1076446" y="0"/>
                </a:lnTo>
                <a:lnTo>
                  <a:pt x="1076446" y="1125523"/>
                </a:lnTo>
                <a:lnTo>
                  <a:pt x="0" y="1125523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258657" y="2982250"/>
            <a:ext cx="2282190" cy="354965"/>
          </a:xfrm>
          <a:custGeom>
            <a:avLst/>
            <a:gdLst/>
            <a:ahLst/>
            <a:cxnLst/>
            <a:rect l="l" t="t" r="r" b="b"/>
            <a:pathLst>
              <a:path w="2282190" h="354964">
                <a:moveTo>
                  <a:pt x="0" y="0"/>
                </a:moveTo>
                <a:lnTo>
                  <a:pt x="2282141" y="354419"/>
                </a:lnTo>
              </a:path>
            </a:pathLst>
          </a:custGeom>
          <a:ln w="635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731999" y="3185746"/>
            <a:ext cx="2326640" cy="377190"/>
          </a:xfrm>
          <a:custGeom>
            <a:avLst/>
            <a:gdLst/>
            <a:ahLst/>
            <a:cxnLst/>
            <a:rect l="l" t="t" r="r" b="b"/>
            <a:pathLst>
              <a:path w="2326640" h="377189">
                <a:moveTo>
                  <a:pt x="0" y="376714"/>
                </a:moveTo>
                <a:lnTo>
                  <a:pt x="2326505" y="0"/>
                </a:lnTo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411739" y="3163890"/>
            <a:ext cx="2282190" cy="354965"/>
          </a:xfrm>
          <a:custGeom>
            <a:avLst/>
            <a:gdLst/>
            <a:ahLst/>
            <a:cxnLst/>
            <a:rect l="l" t="t" r="r" b="b"/>
            <a:pathLst>
              <a:path w="2282190" h="354964">
                <a:moveTo>
                  <a:pt x="0" y="0"/>
                </a:moveTo>
                <a:lnTo>
                  <a:pt x="2282141" y="354419"/>
                </a:lnTo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419338" y="3908234"/>
            <a:ext cx="2326640" cy="377190"/>
          </a:xfrm>
          <a:custGeom>
            <a:avLst/>
            <a:gdLst/>
            <a:ahLst/>
            <a:cxnLst/>
            <a:rect l="l" t="t" r="r" b="b"/>
            <a:pathLst>
              <a:path w="2326640" h="377189">
                <a:moveTo>
                  <a:pt x="0" y="376714"/>
                </a:moveTo>
                <a:lnTo>
                  <a:pt x="2326505" y="0"/>
                </a:lnTo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616492" y="2397000"/>
            <a:ext cx="429259" cy="448309"/>
          </a:xfrm>
          <a:custGeom>
            <a:avLst/>
            <a:gdLst/>
            <a:ahLst/>
            <a:cxnLst/>
            <a:rect l="l" t="t" r="r" b="b"/>
            <a:pathLst>
              <a:path w="429260" h="448310">
                <a:moveTo>
                  <a:pt x="0" y="0"/>
                </a:moveTo>
                <a:lnTo>
                  <a:pt x="428706" y="0"/>
                </a:lnTo>
                <a:lnTo>
                  <a:pt x="428706" y="448251"/>
                </a:lnTo>
                <a:lnTo>
                  <a:pt x="0" y="448251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018958" y="3868915"/>
            <a:ext cx="429259" cy="448309"/>
          </a:xfrm>
          <a:custGeom>
            <a:avLst/>
            <a:gdLst/>
            <a:ahLst/>
            <a:cxnLst/>
            <a:rect l="l" t="t" r="r" b="b"/>
            <a:pathLst>
              <a:path w="429260" h="448310">
                <a:moveTo>
                  <a:pt x="0" y="0"/>
                </a:moveTo>
                <a:lnTo>
                  <a:pt x="428706" y="0"/>
                </a:lnTo>
                <a:lnTo>
                  <a:pt x="428706" y="448251"/>
                </a:lnTo>
                <a:lnTo>
                  <a:pt x="0" y="448251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716789" y="3513452"/>
            <a:ext cx="1076960" cy="1125855"/>
          </a:xfrm>
          <a:custGeom>
            <a:avLst/>
            <a:gdLst/>
            <a:ahLst/>
            <a:cxnLst/>
            <a:rect l="l" t="t" r="r" b="b"/>
            <a:pathLst>
              <a:path w="1076960" h="1125854">
                <a:moveTo>
                  <a:pt x="0" y="0"/>
                </a:moveTo>
                <a:lnTo>
                  <a:pt x="1076446" y="0"/>
                </a:lnTo>
                <a:lnTo>
                  <a:pt x="1076446" y="1125523"/>
                </a:lnTo>
                <a:lnTo>
                  <a:pt x="0" y="1125523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83459" y="2080121"/>
            <a:ext cx="1076960" cy="1125855"/>
          </a:xfrm>
          <a:custGeom>
            <a:avLst/>
            <a:gdLst/>
            <a:ahLst/>
            <a:cxnLst/>
            <a:rect l="l" t="t" r="r" b="b"/>
            <a:pathLst>
              <a:path w="1076960" h="1125855">
                <a:moveTo>
                  <a:pt x="0" y="0"/>
                </a:moveTo>
                <a:lnTo>
                  <a:pt x="1076446" y="0"/>
                </a:lnTo>
                <a:lnTo>
                  <a:pt x="1076446" y="1125523"/>
                </a:lnTo>
                <a:lnTo>
                  <a:pt x="0" y="1125523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351870" y="2077646"/>
            <a:ext cx="2282190" cy="354965"/>
          </a:xfrm>
          <a:custGeom>
            <a:avLst/>
            <a:gdLst/>
            <a:ahLst/>
            <a:cxnLst/>
            <a:rect l="l" t="t" r="r" b="b"/>
            <a:pathLst>
              <a:path w="2282190" h="354964">
                <a:moveTo>
                  <a:pt x="0" y="0"/>
                </a:moveTo>
                <a:lnTo>
                  <a:pt x="2282141" y="354419"/>
                </a:lnTo>
              </a:path>
            </a:pathLst>
          </a:custGeom>
          <a:ln w="635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359471" y="2821991"/>
            <a:ext cx="2326640" cy="377190"/>
          </a:xfrm>
          <a:custGeom>
            <a:avLst/>
            <a:gdLst/>
            <a:ahLst/>
            <a:cxnLst/>
            <a:rect l="l" t="t" r="r" b="b"/>
            <a:pathLst>
              <a:path w="2326640" h="377189">
                <a:moveTo>
                  <a:pt x="0" y="376714"/>
                </a:moveTo>
                <a:lnTo>
                  <a:pt x="2326505" y="0"/>
                </a:lnTo>
              </a:path>
            </a:pathLst>
          </a:custGeom>
          <a:ln w="635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742830" y="3526449"/>
            <a:ext cx="2282190" cy="354965"/>
          </a:xfrm>
          <a:custGeom>
            <a:avLst/>
            <a:gdLst/>
            <a:ahLst/>
            <a:cxnLst/>
            <a:rect l="l" t="t" r="r" b="b"/>
            <a:pathLst>
              <a:path w="2282190" h="354964">
                <a:moveTo>
                  <a:pt x="0" y="0"/>
                </a:moveTo>
                <a:lnTo>
                  <a:pt x="2282141" y="354419"/>
                </a:lnTo>
              </a:path>
            </a:pathLst>
          </a:custGeom>
          <a:ln w="635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750431" y="4270795"/>
            <a:ext cx="2326640" cy="377190"/>
          </a:xfrm>
          <a:custGeom>
            <a:avLst/>
            <a:gdLst/>
            <a:ahLst/>
            <a:cxnLst/>
            <a:rect l="l" t="t" r="r" b="b"/>
            <a:pathLst>
              <a:path w="2326640" h="377189">
                <a:moveTo>
                  <a:pt x="0" y="376714"/>
                </a:moveTo>
                <a:lnTo>
                  <a:pt x="2326505" y="0"/>
                </a:lnTo>
              </a:path>
            </a:pathLst>
          </a:custGeom>
          <a:ln w="635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2101168" y="1105915"/>
            <a:ext cx="797940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235" dirty="0">
                <a:latin typeface="Arial"/>
                <a:cs typeface="Arial"/>
              </a:rPr>
              <a:t>Each </a:t>
            </a:r>
            <a:r>
              <a:rPr sz="2400" spc="-170" dirty="0">
                <a:latin typeface="Arial"/>
                <a:cs typeface="Arial"/>
              </a:rPr>
              <a:t>successive </a:t>
            </a:r>
            <a:r>
              <a:rPr sz="2400" spc="-65" dirty="0">
                <a:latin typeface="Arial"/>
                <a:cs typeface="Arial"/>
              </a:rPr>
              <a:t>convolution </a:t>
            </a:r>
            <a:r>
              <a:rPr sz="2400" spc="-150" dirty="0">
                <a:latin typeface="Arial"/>
                <a:cs typeface="Arial"/>
              </a:rPr>
              <a:t>adds </a:t>
            </a:r>
            <a:r>
              <a:rPr sz="2400" spc="-355" dirty="0">
                <a:latin typeface="Arial"/>
                <a:cs typeface="Arial"/>
              </a:rPr>
              <a:t>K </a:t>
            </a:r>
            <a:r>
              <a:rPr sz="2400" spc="-140" dirty="0">
                <a:latin typeface="Arial"/>
                <a:cs typeface="Arial"/>
              </a:rPr>
              <a:t>– </a:t>
            </a:r>
            <a:r>
              <a:rPr sz="2400" spc="-120" dirty="0">
                <a:latin typeface="Arial"/>
                <a:cs typeface="Arial"/>
              </a:rPr>
              <a:t>1 </a:t>
            </a:r>
            <a:r>
              <a:rPr sz="2400" spc="15" dirty="0">
                <a:latin typeface="Arial"/>
                <a:cs typeface="Arial"/>
              </a:rPr>
              <a:t>to </a:t>
            </a:r>
            <a:r>
              <a:rPr sz="2400" spc="-30" dirty="0">
                <a:latin typeface="Arial"/>
                <a:cs typeface="Arial"/>
              </a:rPr>
              <a:t>the </a:t>
            </a:r>
            <a:r>
              <a:rPr sz="2400" spc="-75" dirty="0">
                <a:latin typeface="Arial"/>
                <a:cs typeface="Arial"/>
              </a:rPr>
              <a:t>receptive </a:t>
            </a:r>
            <a:r>
              <a:rPr sz="2400" spc="-25" dirty="0">
                <a:latin typeface="Arial"/>
                <a:cs typeface="Arial"/>
              </a:rPr>
              <a:t>field </a:t>
            </a:r>
            <a:r>
              <a:rPr sz="2400" spc="-180" dirty="0">
                <a:latin typeface="Arial"/>
                <a:cs typeface="Arial"/>
              </a:rPr>
              <a:t>size  </a:t>
            </a:r>
            <a:r>
              <a:rPr sz="2400" spc="-15" dirty="0">
                <a:latin typeface="Arial"/>
                <a:cs typeface="Arial"/>
              </a:rPr>
              <a:t>With </a:t>
            </a:r>
            <a:r>
              <a:rPr sz="2400" spc="-330" dirty="0">
                <a:latin typeface="Arial"/>
                <a:cs typeface="Arial"/>
              </a:rPr>
              <a:t>L </a:t>
            </a:r>
            <a:r>
              <a:rPr sz="2400" spc="-130" dirty="0">
                <a:latin typeface="Arial"/>
                <a:cs typeface="Arial"/>
              </a:rPr>
              <a:t>layers </a:t>
            </a:r>
            <a:r>
              <a:rPr sz="2400" spc="-30" dirty="0">
                <a:latin typeface="Arial"/>
                <a:cs typeface="Arial"/>
              </a:rPr>
              <a:t>the </a:t>
            </a:r>
            <a:r>
              <a:rPr sz="2400" spc="-80" dirty="0">
                <a:latin typeface="Arial"/>
                <a:cs typeface="Arial"/>
              </a:rPr>
              <a:t>receptive </a:t>
            </a:r>
            <a:r>
              <a:rPr sz="2400" spc="-25" dirty="0">
                <a:latin typeface="Arial"/>
                <a:cs typeface="Arial"/>
              </a:rPr>
              <a:t>field </a:t>
            </a:r>
            <a:r>
              <a:rPr sz="2400" spc="-175" dirty="0">
                <a:latin typeface="Arial"/>
                <a:cs typeface="Arial"/>
              </a:rPr>
              <a:t>size </a:t>
            </a:r>
            <a:r>
              <a:rPr sz="2400" spc="-125" dirty="0">
                <a:latin typeface="Arial"/>
                <a:cs typeface="Arial"/>
              </a:rPr>
              <a:t>is </a:t>
            </a:r>
            <a:r>
              <a:rPr sz="2400" spc="-120" dirty="0">
                <a:latin typeface="Arial"/>
                <a:cs typeface="Arial"/>
              </a:rPr>
              <a:t>1 </a:t>
            </a:r>
            <a:r>
              <a:rPr sz="2400" spc="-210" dirty="0">
                <a:latin typeface="Arial"/>
                <a:cs typeface="Arial"/>
              </a:rPr>
              <a:t>+ </a:t>
            </a:r>
            <a:r>
              <a:rPr sz="2400" spc="-330" dirty="0">
                <a:latin typeface="Arial"/>
                <a:cs typeface="Arial"/>
              </a:rPr>
              <a:t>L </a:t>
            </a:r>
            <a:r>
              <a:rPr sz="2400" spc="260" dirty="0">
                <a:latin typeface="Arial"/>
                <a:cs typeface="Arial"/>
              </a:rPr>
              <a:t>* </a:t>
            </a:r>
            <a:r>
              <a:rPr sz="2400" spc="-220" dirty="0">
                <a:latin typeface="Arial"/>
                <a:cs typeface="Arial"/>
              </a:rPr>
              <a:t>(K </a:t>
            </a:r>
            <a:r>
              <a:rPr sz="2400" spc="-140" dirty="0">
                <a:latin typeface="Arial"/>
                <a:cs typeface="Arial"/>
              </a:rPr>
              <a:t>–</a:t>
            </a:r>
            <a:r>
              <a:rPr sz="2400" spc="-285" dirty="0">
                <a:latin typeface="Arial"/>
                <a:cs typeface="Arial"/>
              </a:rPr>
              <a:t> </a:t>
            </a:r>
            <a:r>
              <a:rPr sz="2400" spc="-100" dirty="0">
                <a:latin typeface="Arial"/>
                <a:cs typeface="Arial"/>
              </a:rPr>
              <a:t>1)</a:t>
            </a:r>
            <a:endParaRPr sz="2400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994521" y="4767579"/>
            <a:ext cx="9105265" cy="1257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2800" spc="-245" dirty="0">
                <a:latin typeface="Arial"/>
                <a:cs typeface="Arial"/>
              </a:rPr>
              <a:t>O</a:t>
            </a:r>
            <a:r>
              <a:rPr sz="2800" spc="-175" dirty="0">
                <a:latin typeface="Arial"/>
                <a:cs typeface="Arial"/>
              </a:rPr>
              <a:t>u</a:t>
            </a:r>
            <a:r>
              <a:rPr sz="2800" spc="155" dirty="0">
                <a:latin typeface="Arial"/>
                <a:cs typeface="Arial"/>
              </a:rPr>
              <a:t>t</a:t>
            </a:r>
            <a:r>
              <a:rPr sz="2800" spc="-90" dirty="0">
                <a:latin typeface="Arial"/>
                <a:cs typeface="Arial"/>
              </a:rPr>
              <a:t>pu</a:t>
            </a:r>
            <a:r>
              <a:rPr sz="2800" spc="160" dirty="0">
                <a:latin typeface="Arial"/>
                <a:cs typeface="Arial"/>
              </a:rPr>
              <a:t>t</a:t>
            </a:r>
            <a:endParaRPr sz="2800">
              <a:latin typeface="Arial"/>
              <a:cs typeface="Arial"/>
            </a:endParaRPr>
          </a:p>
          <a:p>
            <a:pPr marL="2700020" marR="686435" indent="-2687955">
              <a:lnSpc>
                <a:spcPct val="100000"/>
              </a:lnSpc>
              <a:spcBef>
                <a:spcPts val="1545"/>
              </a:spcBef>
            </a:pPr>
            <a:r>
              <a:rPr sz="2000" spc="-185" dirty="0">
                <a:latin typeface="Arial"/>
                <a:cs typeface="Arial"/>
              </a:rPr>
              <a:t>Be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-65" dirty="0">
                <a:latin typeface="Arial"/>
                <a:cs typeface="Arial"/>
              </a:rPr>
              <a:t>careful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120" dirty="0">
                <a:latin typeface="Arial"/>
                <a:cs typeface="Arial"/>
              </a:rPr>
              <a:t>–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-45" dirty="0">
                <a:latin typeface="Arial"/>
                <a:cs typeface="Arial"/>
              </a:rPr>
              <a:t>”receptive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field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in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the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25" dirty="0">
                <a:latin typeface="Arial"/>
                <a:cs typeface="Arial"/>
              </a:rPr>
              <a:t>input”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-165" dirty="0">
                <a:latin typeface="Arial"/>
                <a:cs typeface="Arial"/>
              </a:rPr>
              <a:t>vs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40" dirty="0">
                <a:latin typeface="Arial"/>
                <a:cs typeface="Arial"/>
              </a:rPr>
              <a:t>“receptive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field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in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the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80" dirty="0">
                <a:latin typeface="Arial"/>
                <a:cs typeface="Arial"/>
              </a:rPr>
              <a:t>previous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layer”  </a:t>
            </a:r>
            <a:r>
              <a:rPr sz="2000" spc="-60" dirty="0">
                <a:latin typeface="Arial"/>
                <a:cs typeface="Arial"/>
              </a:rPr>
              <a:t>Hopefully </a:t>
            </a:r>
            <a:r>
              <a:rPr sz="2000" spc="-80" dirty="0">
                <a:latin typeface="Arial"/>
                <a:cs typeface="Arial"/>
              </a:rPr>
              <a:t>clear </a:t>
            </a:r>
            <a:r>
              <a:rPr sz="2000" spc="-20" dirty="0">
                <a:latin typeface="Arial"/>
                <a:cs typeface="Arial"/>
              </a:rPr>
              <a:t>from</a:t>
            </a:r>
            <a:r>
              <a:rPr sz="2000" spc="-190" dirty="0">
                <a:latin typeface="Arial"/>
                <a:cs typeface="Arial"/>
              </a:rPr>
              <a:t> </a:t>
            </a:r>
            <a:r>
              <a:rPr sz="2000" spc="-40" dirty="0">
                <a:latin typeface="Arial"/>
                <a:cs typeface="Arial"/>
              </a:rPr>
              <a:t>context!</a:t>
            </a:r>
            <a:endParaRPr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63112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1487" y="2111815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01438" y="2111815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61391" y="2111815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21342" y="2111815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81295" y="2111815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41247" y="2111815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5184" y="2478634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80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5184" y="2839103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80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5184" y="3199572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80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5184" y="3560041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80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5184" y="3920510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80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5184" y="4280979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80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1534" y="2111815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01198" y="2111815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5184" y="2118165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80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5184" y="4641448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80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3297554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5" dirty="0"/>
              <a:t>Receptive </a:t>
            </a:r>
            <a:r>
              <a:rPr spc="-250" dirty="0"/>
              <a:t>Fields</a:t>
            </a:r>
          </a:p>
        </p:txBody>
      </p:sp>
      <p:sp>
        <p:nvSpPr>
          <p:cNvPr id="19" name="object 19"/>
          <p:cNvSpPr/>
          <p:nvPr/>
        </p:nvSpPr>
        <p:spPr>
          <a:xfrm>
            <a:off x="3652834" y="2111815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12786" y="2111815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72738" y="2111815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32690" y="2111815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92642" y="2111815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452594" y="2111815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286532" y="2478634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86532" y="2839103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86532" y="3199572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286532" y="3560041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286532" y="3920510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286532" y="4280979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292882" y="2111815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12546" y="2111815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286532" y="2118165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286532" y="4641448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664180" y="2111814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24133" y="2111814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384084" y="2111814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744037" y="2111814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103989" y="2111814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463941" y="2111814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297879" y="2478633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297879" y="2839102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297879" y="3199571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297879" y="3560040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297879" y="3920509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297879" y="4280978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304229" y="2111814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823893" y="2111814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297879" y="2118164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297879" y="4641447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675528" y="2111814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035479" y="2111814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395431" y="2111814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755383" y="2111814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115335" y="2111814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1475287" y="2111814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309225" y="2478633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309225" y="2839102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309225" y="3199571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309225" y="3560040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309225" y="3920509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309225" y="4280978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315575" y="2111814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1835239" y="2111814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309225" y="2118164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309225" y="4641447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025837" y="2817044"/>
            <a:ext cx="1076960" cy="1125855"/>
          </a:xfrm>
          <a:custGeom>
            <a:avLst/>
            <a:gdLst/>
            <a:ahLst/>
            <a:cxnLst/>
            <a:rect l="l" t="t" r="r" b="b"/>
            <a:pathLst>
              <a:path w="1076959" h="1125854">
                <a:moveTo>
                  <a:pt x="0" y="0"/>
                </a:moveTo>
                <a:lnTo>
                  <a:pt x="1076446" y="0"/>
                </a:lnTo>
                <a:lnTo>
                  <a:pt x="1076446" y="1125523"/>
                </a:lnTo>
                <a:lnTo>
                  <a:pt x="0" y="1125523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0388397" y="3184269"/>
            <a:ext cx="374015" cy="391160"/>
          </a:xfrm>
          <a:custGeom>
            <a:avLst/>
            <a:gdLst/>
            <a:ahLst/>
            <a:cxnLst/>
            <a:rect l="l" t="t" r="r" b="b"/>
            <a:pathLst>
              <a:path w="374015" h="391160">
                <a:moveTo>
                  <a:pt x="0" y="0"/>
                </a:moveTo>
                <a:lnTo>
                  <a:pt x="374017" y="0"/>
                </a:lnTo>
                <a:lnTo>
                  <a:pt x="374017" y="391069"/>
                </a:lnTo>
                <a:lnTo>
                  <a:pt x="0" y="391069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1139045" y="4767579"/>
            <a:ext cx="7962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40" dirty="0">
                <a:latin typeface="Arial"/>
                <a:cs typeface="Arial"/>
              </a:rPr>
              <a:t>Input</a:t>
            </a:r>
            <a:endParaRPr sz="28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0039236" y="4767579"/>
            <a:ext cx="10610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0" dirty="0">
                <a:latin typeface="Arial"/>
                <a:cs typeface="Arial"/>
              </a:rPr>
              <a:t>Output</a:t>
            </a:r>
            <a:endParaRPr sz="280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4724400" y="2441400"/>
            <a:ext cx="2282190" cy="354965"/>
          </a:xfrm>
          <a:custGeom>
            <a:avLst/>
            <a:gdLst/>
            <a:ahLst/>
            <a:cxnLst/>
            <a:rect l="l" t="t" r="r" b="b"/>
            <a:pathLst>
              <a:path w="2282190" h="354964">
                <a:moveTo>
                  <a:pt x="0" y="0"/>
                </a:moveTo>
                <a:lnTo>
                  <a:pt x="2282141" y="354419"/>
                </a:lnTo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125441" y="3565853"/>
            <a:ext cx="2326640" cy="377190"/>
          </a:xfrm>
          <a:custGeom>
            <a:avLst/>
            <a:gdLst/>
            <a:ahLst/>
            <a:cxnLst/>
            <a:rect l="l" t="t" r="r" b="b"/>
            <a:pathLst>
              <a:path w="2326640" h="377189">
                <a:moveTo>
                  <a:pt x="0" y="376714"/>
                </a:moveTo>
                <a:lnTo>
                  <a:pt x="2326505" y="0"/>
                </a:lnTo>
              </a:path>
            </a:pathLst>
          </a:custGeom>
          <a:ln w="635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964222" y="2769510"/>
            <a:ext cx="429259" cy="448309"/>
          </a:xfrm>
          <a:custGeom>
            <a:avLst/>
            <a:gdLst/>
            <a:ahLst/>
            <a:cxnLst/>
            <a:rect l="l" t="t" r="r" b="b"/>
            <a:pathLst>
              <a:path w="429259" h="448310">
                <a:moveTo>
                  <a:pt x="0" y="0"/>
                </a:moveTo>
                <a:lnTo>
                  <a:pt x="428706" y="0"/>
                </a:lnTo>
                <a:lnTo>
                  <a:pt x="428706" y="448251"/>
                </a:lnTo>
                <a:lnTo>
                  <a:pt x="0" y="448251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695355" y="3512219"/>
            <a:ext cx="429259" cy="448309"/>
          </a:xfrm>
          <a:custGeom>
            <a:avLst/>
            <a:gdLst/>
            <a:ahLst/>
            <a:cxnLst/>
            <a:rect l="l" t="t" r="r" b="b"/>
            <a:pathLst>
              <a:path w="429259" h="448310">
                <a:moveTo>
                  <a:pt x="0" y="0"/>
                </a:moveTo>
                <a:lnTo>
                  <a:pt x="428706" y="0"/>
                </a:lnTo>
                <a:lnTo>
                  <a:pt x="428706" y="448251"/>
                </a:lnTo>
                <a:lnTo>
                  <a:pt x="0" y="448251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673374" y="2449815"/>
            <a:ext cx="1076960" cy="1125855"/>
          </a:xfrm>
          <a:custGeom>
            <a:avLst/>
            <a:gdLst/>
            <a:ahLst/>
            <a:cxnLst/>
            <a:rect l="l" t="t" r="r" b="b"/>
            <a:pathLst>
              <a:path w="1076960" h="1125854">
                <a:moveTo>
                  <a:pt x="0" y="0"/>
                </a:moveTo>
                <a:lnTo>
                  <a:pt x="1076446" y="0"/>
                </a:lnTo>
                <a:lnTo>
                  <a:pt x="1076446" y="1125523"/>
                </a:lnTo>
                <a:lnTo>
                  <a:pt x="0" y="1125523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319164" y="3164282"/>
            <a:ext cx="1076960" cy="1125855"/>
          </a:xfrm>
          <a:custGeom>
            <a:avLst/>
            <a:gdLst/>
            <a:ahLst/>
            <a:cxnLst/>
            <a:rect l="l" t="t" r="r" b="b"/>
            <a:pathLst>
              <a:path w="1076960" h="1125854">
                <a:moveTo>
                  <a:pt x="0" y="0"/>
                </a:moveTo>
                <a:lnTo>
                  <a:pt x="1076446" y="0"/>
                </a:lnTo>
                <a:lnTo>
                  <a:pt x="1076446" y="1125523"/>
                </a:lnTo>
                <a:lnTo>
                  <a:pt x="0" y="1125523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258657" y="2982250"/>
            <a:ext cx="2282190" cy="354965"/>
          </a:xfrm>
          <a:custGeom>
            <a:avLst/>
            <a:gdLst/>
            <a:ahLst/>
            <a:cxnLst/>
            <a:rect l="l" t="t" r="r" b="b"/>
            <a:pathLst>
              <a:path w="2282190" h="354964">
                <a:moveTo>
                  <a:pt x="0" y="0"/>
                </a:moveTo>
                <a:lnTo>
                  <a:pt x="2282141" y="354419"/>
                </a:lnTo>
              </a:path>
            </a:pathLst>
          </a:custGeom>
          <a:ln w="635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731999" y="3185746"/>
            <a:ext cx="2326640" cy="377190"/>
          </a:xfrm>
          <a:custGeom>
            <a:avLst/>
            <a:gdLst/>
            <a:ahLst/>
            <a:cxnLst/>
            <a:rect l="l" t="t" r="r" b="b"/>
            <a:pathLst>
              <a:path w="2326640" h="377189">
                <a:moveTo>
                  <a:pt x="0" y="376714"/>
                </a:moveTo>
                <a:lnTo>
                  <a:pt x="2326505" y="0"/>
                </a:lnTo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411739" y="3163890"/>
            <a:ext cx="2282190" cy="354965"/>
          </a:xfrm>
          <a:custGeom>
            <a:avLst/>
            <a:gdLst/>
            <a:ahLst/>
            <a:cxnLst/>
            <a:rect l="l" t="t" r="r" b="b"/>
            <a:pathLst>
              <a:path w="2282190" h="354964">
                <a:moveTo>
                  <a:pt x="0" y="0"/>
                </a:moveTo>
                <a:lnTo>
                  <a:pt x="2282141" y="354419"/>
                </a:lnTo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419338" y="3908234"/>
            <a:ext cx="2326640" cy="377190"/>
          </a:xfrm>
          <a:custGeom>
            <a:avLst/>
            <a:gdLst/>
            <a:ahLst/>
            <a:cxnLst/>
            <a:rect l="l" t="t" r="r" b="b"/>
            <a:pathLst>
              <a:path w="2326640" h="377189">
                <a:moveTo>
                  <a:pt x="0" y="376714"/>
                </a:moveTo>
                <a:lnTo>
                  <a:pt x="2326505" y="0"/>
                </a:lnTo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616492" y="2397000"/>
            <a:ext cx="429259" cy="448309"/>
          </a:xfrm>
          <a:custGeom>
            <a:avLst/>
            <a:gdLst/>
            <a:ahLst/>
            <a:cxnLst/>
            <a:rect l="l" t="t" r="r" b="b"/>
            <a:pathLst>
              <a:path w="429260" h="448310">
                <a:moveTo>
                  <a:pt x="0" y="0"/>
                </a:moveTo>
                <a:lnTo>
                  <a:pt x="428706" y="0"/>
                </a:lnTo>
                <a:lnTo>
                  <a:pt x="428706" y="448251"/>
                </a:lnTo>
                <a:lnTo>
                  <a:pt x="0" y="448251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018958" y="3868915"/>
            <a:ext cx="429259" cy="448309"/>
          </a:xfrm>
          <a:custGeom>
            <a:avLst/>
            <a:gdLst/>
            <a:ahLst/>
            <a:cxnLst/>
            <a:rect l="l" t="t" r="r" b="b"/>
            <a:pathLst>
              <a:path w="429260" h="448310">
                <a:moveTo>
                  <a:pt x="0" y="0"/>
                </a:moveTo>
                <a:lnTo>
                  <a:pt x="428706" y="0"/>
                </a:lnTo>
                <a:lnTo>
                  <a:pt x="428706" y="448251"/>
                </a:lnTo>
                <a:lnTo>
                  <a:pt x="0" y="448251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716789" y="3513452"/>
            <a:ext cx="1076960" cy="1125855"/>
          </a:xfrm>
          <a:custGeom>
            <a:avLst/>
            <a:gdLst/>
            <a:ahLst/>
            <a:cxnLst/>
            <a:rect l="l" t="t" r="r" b="b"/>
            <a:pathLst>
              <a:path w="1076960" h="1125854">
                <a:moveTo>
                  <a:pt x="0" y="0"/>
                </a:moveTo>
                <a:lnTo>
                  <a:pt x="1076446" y="0"/>
                </a:lnTo>
                <a:lnTo>
                  <a:pt x="1076446" y="1125523"/>
                </a:lnTo>
                <a:lnTo>
                  <a:pt x="0" y="1125523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83459" y="2080121"/>
            <a:ext cx="1076960" cy="1125855"/>
          </a:xfrm>
          <a:custGeom>
            <a:avLst/>
            <a:gdLst/>
            <a:ahLst/>
            <a:cxnLst/>
            <a:rect l="l" t="t" r="r" b="b"/>
            <a:pathLst>
              <a:path w="1076960" h="1125855">
                <a:moveTo>
                  <a:pt x="0" y="0"/>
                </a:moveTo>
                <a:lnTo>
                  <a:pt x="1076446" y="0"/>
                </a:lnTo>
                <a:lnTo>
                  <a:pt x="1076446" y="1125523"/>
                </a:lnTo>
                <a:lnTo>
                  <a:pt x="0" y="1125523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351870" y="2077646"/>
            <a:ext cx="2282190" cy="354965"/>
          </a:xfrm>
          <a:custGeom>
            <a:avLst/>
            <a:gdLst/>
            <a:ahLst/>
            <a:cxnLst/>
            <a:rect l="l" t="t" r="r" b="b"/>
            <a:pathLst>
              <a:path w="2282190" h="354964">
                <a:moveTo>
                  <a:pt x="0" y="0"/>
                </a:moveTo>
                <a:lnTo>
                  <a:pt x="2282141" y="354419"/>
                </a:lnTo>
              </a:path>
            </a:pathLst>
          </a:custGeom>
          <a:ln w="635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359471" y="2821991"/>
            <a:ext cx="2326640" cy="377190"/>
          </a:xfrm>
          <a:custGeom>
            <a:avLst/>
            <a:gdLst/>
            <a:ahLst/>
            <a:cxnLst/>
            <a:rect l="l" t="t" r="r" b="b"/>
            <a:pathLst>
              <a:path w="2326640" h="377189">
                <a:moveTo>
                  <a:pt x="0" y="376714"/>
                </a:moveTo>
                <a:lnTo>
                  <a:pt x="2326505" y="0"/>
                </a:lnTo>
              </a:path>
            </a:pathLst>
          </a:custGeom>
          <a:ln w="635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742830" y="3526449"/>
            <a:ext cx="2282190" cy="354965"/>
          </a:xfrm>
          <a:custGeom>
            <a:avLst/>
            <a:gdLst/>
            <a:ahLst/>
            <a:cxnLst/>
            <a:rect l="l" t="t" r="r" b="b"/>
            <a:pathLst>
              <a:path w="2282190" h="354964">
                <a:moveTo>
                  <a:pt x="0" y="0"/>
                </a:moveTo>
                <a:lnTo>
                  <a:pt x="2282141" y="354419"/>
                </a:lnTo>
              </a:path>
            </a:pathLst>
          </a:custGeom>
          <a:ln w="635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750431" y="4270795"/>
            <a:ext cx="2326640" cy="377190"/>
          </a:xfrm>
          <a:custGeom>
            <a:avLst/>
            <a:gdLst/>
            <a:ahLst/>
            <a:cxnLst/>
            <a:rect l="l" t="t" r="r" b="b"/>
            <a:pathLst>
              <a:path w="2326640" h="377189">
                <a:moveTo>
                  <a:pt x="0" y="376714"/>
                </a:moveTo>
                <a:lnTo>
                  <a:pt x="2326505" y="0"/>
                </a:lnTo>
              </a:path>
            </a:pathLst>
          </a:custGeom>
          <a:ln w="635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2101168" y="1105915"/>
            <a:ext cx="797940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235" dirty="0">
                <a:latin typeface="Arial"/>
                <a:cs typeface="Arial"/>
              </a:rPr>
              <a:t>Each </a:t>
            </a:r>
            <a:r>
              <a:rPr sz="2400" spc="-170" dirty="0">
                <a:latin typeface="Arial"/>
                <a:cs typeface="Arial"/>
              </a:rPr>
              <a:t>successive </a:t>
            </a:r>
            <a:r>
              <a:rPr sz="2400" spc="-65" dirty="0">
                <a:latin typeface="Arial"/>
                <a:cs typeface="Arial"/>
              </a:rPr>
              <a:t>convolution </a:t>
            </a:r>
            <a:r>
              <a:rPr sz="2400" spc="-150" dirty="0">
                <a:latin typeface="Arial"/>
                <a:cs typeface="Arial"/>
              </a:rPr>
              <a:t>adds </a:t>
            </a:r>
            <a:r>
              <a:rPr sz="2400" spc="-355" dirty="0">
                <a:latin typeface="Arial"/>
                <a:cs typeface="Arial"/>
              </a:rPr>
              <a:t>K </a:t>
            </a:r>
            <a:r>
              <a:rPr sz="2400" spc="-140" dirty="0">
                <a:latin typeface="Arial"/>
                <a:cs typeface="Arial"/>
              </a:rPr>
              <a:t>– </a:t>
            </a:r>
            <a:r>
              <a:rPr sz="2400" spc="-120" dirty="0">
                <a:latin typeface="Arial"/>
                <a:cs typeface="Arial"/>
              </a:rPr>
              <a:t>1 </a:t>
            </a:r>
            <a:r>
              <a:rPr sz="2400" spc="15" dirty="0">
                <a:latin typeface="Arial"/>
                <a:cs typeface="Arial"/>
              </a:rPr>
              <a:t>to </a:t>
            </a:r>
            <a:r>
              <a:rPr sz="2400" spc="-30" dirty="0">
                <a:latin typeface="Arial"/>
                <a:cs typeface="Arial"/>
              </a:rPr>
              <a:t>the </a:t>
            </a:r>
            <a:r>
              <a:rPr sz="2400" spc="-75" dirty="0">
                <a:latin typeface="Arial"/>
                <a:cs typeface="Arial"/>
              </a:rPr>
              <a:t>receptive </a:t>
            </a:r>
            <a:r>
              <a:rPr sz="2400" spc="-25" dirty="0">
                <a:latin typeface="Arial"/>
                <a:cs typeface="Arial"/>
              </a:rPr>
              <a:t>field </a:t>
            </a:r>
            <a:r>
              <a:rPr sz="2400" spc="-180" dirty="0">
                <a:latin typeface="Arial"/>
                <a:cs typeface="Arial"/>
              </a:rPr>
              <a:t>size  </a:t>
            </a:r>
            <a:r>
              <a:rPr sz="2400" spc="-15" dirty="0">
                <a:latin typeface="Arial"/>
                <a:cs typeface="Arial"/>
              </a:rPr>
              <a:t>With </a:t>
            </a:r>
            <a:r>
              <a:rPr sz="2400" spc="-330" dirty="0">
                <a:latin typeface="Arial"/>
                <a:cs typeface="Arial"/>
              </a:rPr>
              <a:t>L </a:t>
            </a:r>
            <a:r>
              <a:rPr sz="2400" spc="-130" dirty="0">
                <a:latin typeface="Arial"/>
                <a:cs typeface="Arial"/>
              </a:rPr>
              <a:t>layers </a:t>
            </a:r>
            <a:r>
              <a:rPr sz="2400" spc="-30" dirty="0">
                <a:latin typeface="Arial"/>
                <a:cs typeface="Arial"/>
              </a:rPr>
              <a:t>the </a:t>
            </a:r>
            <a:r>
              <a:rPr sz="2400" spc="-80" dirty="0">
                <a:latin typeface="Arial"/>
                <a:cs typeface="Arial"/>
              </a:rPr>
              <a:t>receptive </a:t>
            </a:r>
            <a:r>
              <a:rPr sz="2400" spc="-25" dirty="0">
                <a:latin typeface="Arial"/>
                <a:cs typeface="Arial"/>
              </a:rPr>
              <a:t>field </a:t>
            </a:r>
            <a:r>
              <a:rPr sz="2400" spc="-175" dirty="0">
                <a:latin typeface="Arial"/>
                <a:cs typeface="Arial"/>
              </a:rPr>
              <a:t>size </a:t>
            </a:r>
            <a:r>
              <a:rPr sz="2400" spc="-125" dirty="0">
                <a:latin typeface="Arial"/>
                <a:cs typeface="Arial"/>
              </a:rPr>
              <a:t>is </a:t>
            </a:r>
            <a:r>
              <a:rPr sz="2400" spc="-120" dirty="0">
                <a:latin typeface="Arial"/>
                <a:cs typeface="Arial"/>
              </a:rPr>
              <a:t>1 </a:t>
            </a:r>
            <a:r>
              <a:rPr sz="2400" spc="-210" dirty="0">
                <a:latin typeface="Arial"/>
                <a:cs typeface="Arial"/>
              </a:rPr>
              <a:t>+ </a:t>
            </a:r>
            <a:r>
              <a:rPr sz="2400" spc="-330" dirty="0">
                <a:latin typeface="Arial"/>
                <a:cs typeface="Arial"/>
              </a:rPr>
              <a:t>L </a:t>
            </a:r>
            <a:r>
              <a:rPr sz="2400" spc="260" dirty="0">
                <a:latin typeface="Arial"/>
                <a:cs typeface="Arial"/>
              </a:rPr>
              <a:t>* </a:t>
            </a:r>
            <a:r>
              <a:rPr sz="2400" spc="-220" dirty="0">
                <a:latin typeface="Arial"/>
                <a:cs typeface="Arial"/>
              </a:rPr>
              <a:t>(K </a:t>
            </a:r>
            <a:r>
              <a:rPr sz="2400" spc="-140" dirty="0">
                <a:latin typeface="Arial"/>
                <a:cs typeface="Arial"/>
              </a:rPr>
              <a:t>–</a:t>
            </a:r>
            <a:r>
              <a:rPr sz="2400" spc="-285" dirty="0">
                <a:latin typeface="Arial"/>
                <a:cs typeface="Arial"/>
              </a:rPr>
              <a:t> </a:t>
            </a:r>
            <a:r>
              <a:rPr sz="2400" spc="-100" dirty="0">
                <a:latin typeface="Arial"/>
                <a:cs typeface="Arial"/>
              </a:rPr>
              <a:t>1)</a:t>
            </a:r>
            <a:endParaRPr sz="240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3043298" y="4894579"/>
            <a:ext cx="596455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95" dirty="0">
                <a:solidFill>
                  <a:srgbClr val="C00000"/>
                </a:solidFill>
                <a:latin typeface="Arial"/>
                <a:cs typeface="Arial"/>
              </a:rPr>
              <a:t>Problem: </a:t>
            </a:r>
            <a:r>
              <a:rPr sz="2400" spc="-150" dirty="0">
                <a:solidFill>
                  <a:srgbClr val="C00000"/>
                </a:solidFill>
                <a:latin typeface="Arial"/>
                <a:cs typeface="Arial"/>
              </a:rPr>
              <a:t>For </a:t>
            </a:r>
            <a:r>
              <a:rPr sz="2400" spc="-110" dirty="0">
                <a:solidFill>
                  <a:srgbClr val="C00000"/>
                </a:solidFill>
                <a:latin typeface="Arial"/>
                <a:cs typeface="Arial"/>
              </a:rPr>
              <a:t>large </a:t>
            </a:r>
            <a:r>
              <a:rPr sz="2400" spc="-150" dirty="0">
                <a:solidFill>
                  <a:srgbClr val="C00000"/>
                </a:solidFill>
                <a:latin typeface="Arial"/>
                <a:cs typeface="Arial"/>
              </a:rPr>
              <a:t>images </a:t>
            </a:r>
            <a:r>
              <a:rPr sz="2400" spc="-95" dirty="0">
                <a:solidFill>
                  <a:srgbClr val="C00000"/>
                </a:solidFill>
                <a:latin typeface="Arial"/>
                <a:cs typeface="Arial"/>
              </a:rPr>
              <a:t>we </a:t>
            </a:r>
            <a:r>
              <a:rPr sz="2400" spc="-105" dirty="0">
                <a:solidFill>
                  <a:srgbClr val="C00000"/>
                </a:solidFill>
                <a:latin typeface="Arial"/>
                <a:cs typeface="Arial"/>
              </a:rPr>
              <a:t>need </a:t>
            </a:r>
            <a:r>
              <a:rPr sz="2400" spc="-130" dirty="0">
                <a:solidFill>
                  <a:srgbClr val="C00000"/>
                </a:solidFill>
                <a:latin typeface="Arial"/>
                <a:cs typeface="Arial"/>
              </a:rPr>
              <a:t>many layers  </a:t>
            </a:r>
            <a:r>
              <a:rPr sz="2400" spc="-10" dirty="0">
                <a:solidFill>
                  <a:srgbClr val="C00000"/>
                </a:solidFill>
                <a:latin typeface="Arial"/>
                <a:cs typeface="Arial"/>
              </a:rPr>
              <a:t>for</a:t>
            </a:r>
            <a:r>
              <a:rPr sz="2400" spc="-1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spc="-150" dirty="0">
                <a:solidFill>
                  <a:srgbClr val="C00000"/>
                </a:solidFill>
                <a:latin typeface="Arial"/>
                <a:cs typeface="Arial"/>
              </a:rPr>
              <a:t>each</a:t>
            </a:r>
            <a:r>
              <a:rPr sz="2400" spc="-1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C00000"/>
                </a:solidFill>
                <a:latin typeface="Arial"/>
                <a:cs typeface="Arial"/>
              </a:rPr>
              <a:t>output</a:t>
            </a:r>
            <a:r>
              <a:rPr sz="2400" spc="-1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spc="15" dirty="0">
                <a:solidFill>
                  <a:srgbClr val="C00000"/>
                </a:solidFill>
                <a:latin typeface="Arial"/>
                <a:cs typeface="Arial"/>
              </a:rPr>
              <a:t>to</a:t>
            </a:r>
            <a:r>
              <a:rPr sz="2400" spc="-1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spc="-40" dirty="0">
                <a:solidFill>
                  <a:srgbClr val="C00000"/>
                </a:solidFill>
                <a:latin typeface="Arial"/>
                <a:cs typeface="Arial"/>
              </a:rPr>
              <a:t>“see”</a:t>
            </a:r>
            <a:r>
              <a:rPr sz="2400" spc="-1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C00000"/>
                </a:solidFill>
                <a:latin typeface="Arial"/>
                <a:cs typeface="Arial"/>
              </a:rPr>
              <a:t>the</a:t>
            </a:r>
            <a:r>
              <a:rPr sz="2400" spc="-1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spc="-60" dirty="0">
                <a:solidFill>
                  <a:srgbClr val="C00000"/>
                </a:solidFill>
                <a:latin typeface="Arial"/>
                <a:cs typeface="Arial"/>
              </a:rPr>
              <a:t>whole</a:t>
            </a:r>
            <a:r>
              <a:rPr sz="2400" spc="-1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spc="-130" dirty="0">
                <a:solidFill>
                  <a:srgbClr val="C00000"/>
                </a:solidFill>
                <a:latin typeface="Arial"/>
                <a:cs typeface="Arial"/>
              </a:rPr>
              <a:t>image</a:t>
            </a:r>
            <a:r>
              <a:rPr sz="2400" spc="-1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spc="-130" dirty="0">
                <a:solidFill>
                  <a:srgbClr val="C00000"/>
                </a:solidFill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79658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1487" y="2111815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01438" y="2111815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61391" y="2111815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21342" y="2111815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81295" y="2111815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41247" y="2111815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5184" y="2478634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80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5184" y="2839103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80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5184" y="3199572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80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5184" y="3560041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80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5184" y="3920510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80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5184" y="4280979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80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1534" y="2111815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01198" y="2111815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5184" y="2118165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80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5184" y="4641448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80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3297554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5" dirty="0"/>
              <a:t>Receptive </a:t>
            </a:r>
            <a:r>
              <a:rPr spc="-250" dirty="0"/>
              <a:t>Fields</a:t>
            </a:r>
          </a:p>
        </p:txBody>
      </p:sp>
      <p:sp>
        <p:nvSpPr>
          <p:cNvPr id="19" name="object 19"/>
          <p:cNvSpPr/>
          <p:nvPr/>
        </p:nvSpPr>
        <p:spPr>
          <a:xfrm>
            <a:off x="3652834" y="2111815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12786" y="2111815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72738" y="2111815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32690" y="2111815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92642" y="2111815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452594" y="2111815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286532" y="2478634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86532" y="2839103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86532" y="3199572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286532" y="3560041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286532" y="3920510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286532" y="4280979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292882" y="2111815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12546" y="2111815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286532" y="2118165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286532" y="4641448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664180" y="2111814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24133" y="2111814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384084" y="2111814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744037" y="2111814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103989" y="2111814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463941" y="2111814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297879" y="2478633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297879" y="2839102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297879" y="3199571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297879" y="3560040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297879" y="3920509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297879" y="4280978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304229" y="2111814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823893" y="2111814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297879" y="2118164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297879" y="4641447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675528" y="2111814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035479" y="2111814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395431" y="2111814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755383" y="2111814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115335" y="2111814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1475287" y="2111814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309225" y="2478633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309225" y="2839102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309225" y="3199571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309225" y="3560040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309225" y="3920509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309225" y="4280978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315575" y="2111814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1835239" y="2111814"/>
            <a:ext cx="0" cy="2536190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309225" y="2118164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309225" y="4641447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025837" y="2817044"/>
            <a:ext cx="1076960" cy="1125855"/>
          </a:xfrm>
          <a:custGeom>
            <a:avLst/>
            <a:gdLst/>
            <a:ahLst/>
            <a:cxnLst/>
            <a:rect l="l" t="t" r="r" b="b"/>
            <a:pathLst>
              <a:path w="1076959" h="1125854">
                <a:moveTo>
                  <a:pt x="0" y="0"/>
                </a:moveTo>
                <a:lnTo>
                  <a:pt x="1076446" y="0"/>
                </a:lnTo>
                <a:lnTo>
                  <a:pt x="1076446" y="1125523"/>
                </a:lnTo>
                <a:lnTo>
                  <a:pt x="0" y="1125523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0388397" y="3184269"/>
            <a:ext cx="374015" cy="391160"/>
          </a:xfrm>
          <a:custGeom>
            <a:avLst/>
            <a:gdLst/>
            <a:ahLst/>
            <a:cxnLst/>
            <a:rect l="l" t="t" r="r" b="b"/>
            <a:pathLst>
              <a:path w="374015" h="391160">
                <a:moveTo>
                  <a:pt x="0" y="0"/>
                </a:moveTo>
                <a:lnTo>
                  <a:pt x="374017" y="0"/>
                </a:lnTo>
                <a:lnTo>
                  <a:pt x="374017" y="391069"/>
                </a:lnTo>
                <a:lnTo>
                  <a:pt x="0" y="391069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1139045" y="4767579"/>
            <a:ext cx="7962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40" dirty="0">
                <a:latin typeface="Arial"/>
                <a:cs typeface="Arial"/>
              </a:rPr>
              <a:t>Input</a:t>
            </a:r>
            <a:endParaRPr sz="28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0039236" y="4767579"/>
            <a:ext cx="10610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0" dirty="0">
                <a:latin typeface="Arial"/>
                <a:cs typeface="Arial"/>
              </a:rPr>
              <a:t>Output</a:t>
            </a:r>
            <a:endParaRPr sz="280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4724400" y="2441400"/>
            <a:ext cx="2282190" cy="354965"/>
          </a:xfrm>
          <a:custGeom>
            <a:avLst/>
            <a:gdLst/>
            <a:ahLst/>
            <a:cxnLst/>
            <a:rect l="l" t="t" r="r" b="b"/>
            <a:pathLst>
              <a:path w="2282190" h="354964">
                <a:moveTo>
                  <a:pt x="0" y="0"/>
                </a:moveTo>
                <a:lnTo>
                  <a:pt x="2282141" y="354419"/>
                </a:lnTo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125441" y="3565853"/>
            <a:ext cx="2326640" cy="377190"/>
          </a:xfrm>
          <a:custGeom>
            <a:avLst/>
            <a:gdLst/>
            <a:ahLst/>
            <a:cxnLst/>
            <a:rect l="l" t="t" r="r" b="b"/>
            <a:pathLst>
              <a:path w="2326640" h="377189">
                <a:moveTo>
                  <a:pt x="0" y="376714"/>
                </a:moveTo>
                <a:lnTo>
                  <a:pt x="2326505" y="0"/>
                </a:lnTo>
              </a:path>
            </a:pathLst>
          </a:custGeom>
          <a:ln w="635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964222" y="2769510"/>
            <a:ext cx="429259" cy="448309"/>
          </a:xfrm>
          <a:custGeom>
            <a:avLst/>
            <a:gdLst/>
            <a:ahLst/>
            <a:cxnLst/>
            <a:rect l="l" t="t" r="r" b="b"/>
            <a:pathLst>
              <a:path w="429259" h="448310">
                <a:moveTo>
                  <a:pt x="0" y="0"/>
                </a:moveTo>
                <a:lnTo>
                  <a:pt x="428706" y="0"/>
                </a:lnTo>
                <a:lnTo>
                  <a:pt x="428706" y="448251"/>
                </a:lnTo>
                <a:lnTo>
                  <a:pt x="0" y="448251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695355" y="3512219"/>
            <a:ext cx="429259" cy="448309"/>
          </a:xfrm>
          <a:custGeom>
            <a:avLst/>
            <a:gdLst/>
            <a:ahLst/>
            <a:cxnLst/>
            <a:rect l="l" t="t" r="r" b="b"/>
            <a:pathLst>
              <a:path w="429259" h="448310">
                <a:moveTo>
                  <a:pt x="0" y="0"/>
                </a:moveTo>
                <a:lnTo>
                  <a:pt x="428706" y="0"/>
                </a:lnTo>
                <a:lnTo>
                  <a:pt x="428706" y="448251"/>
                </a:lnTo>
                <a:lnTo>
                  <a:pt x="0" y="448251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673374" y="2449815"/>
            <a:ext cx="1076960" cy="1125855"/>
          </a:xfrm>
          <a:custGeom>
            <a:avLst/>
            <a:gdLst/>
            <a:ahLst/>
            <a:cxnLst/>
            <a:rect l="l" t="t" r="r" b="b"/>
            <a:pathLst>
              <a:path w="1076960" h="1125854">
                <a:moveTo>
                  <a:pt x="0" y="0"/>
                </a:moveTo>
                <a:lnTo>
                  <a:pt x="1076446" y="0"/>
                </a:lnTo>
                <a:lnTo>
                  <a:pt x="1076446" y="1125523"/>
                </a:lnTo>
                <a:lnTo>
                  <a:pt x="0" y="1125523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319164" y="3164282"/>
            <a:ext cx="1076960" cy="1125855"/>
          </a:xfrm>
          <a:custGeom>
            <a:avLst/>
            <a:gdLst/>
            <a:ahLst/>
            <a:cxnLst/>
            <a:rect l="l" t="t" r="r" b="b"/>
            <a:pathLst>
              <a:path w="1076960" h="1125854">
                <a:moveTo>
                  <a:pt x="0" y="0"/>
                </a:moveTo>
                <a:lnTo>
                  <a:pt x="1076446" y="0"/>
                </a:lnTo>
                <a:lnTo>
                  <a:pt x="1076446" y="1125523"/>
                </a:lnTo>
                <a:lnTo>
                  <a:pt x="0" y="1125523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258657" y="2982250"/>
            <a:ext cx="2282190" cy="354965"/>
          </a:xfrm>
          <a:custGeom>
            <a:avLst/>
            <a:gdLst/>
            <a:ahLst/>
            <a:cxnLst/>
            <a:rect l="l" t="t" r="r" b="b"/>
            <a:pathLst>
              <a:path w="2282190" h="354964">
                <a:moveTo>
                  <a:pt x="0" y="0"/>
                </a:moveTo>
                <a:lnTo>
                  <a:pt x="2282141" y="354419"/>
                </a:lnTo>
              </a:path>
            </a:pathLst>
          </a:custGeom>
          <a:ln w="635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731999" y="3185746"/>
            <a:ext cx="2326640" cy="377190"/>
          </a:xfrm>
          <a:custGeom>
            <a:avLst/>
            <a:gdLst/>
            <a:ahLst/>
            <a:cxnLst/>
            <a:rect l="l" t="t" r="r" b="b"/>
            <a:pathLst>
              <a:path w="2326640" h="377189">
                <a:moveTo>
                  <a:pt x="0" y="376714"/>
                </a:moveTo>
                <a:lnTo>
                  <a:pt x="2326505" y="0"/>
                </a:lnTo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411739" y="3163890"/>
            <a:ext cx="2282190" cy="354965"/>
          </a:xfrm>
          <a:custGeom>
            <a:avLst/>
            <a:gdLst/>
            <a:ahLst/>
            <a:cxnLst/>
            <a:rect l="l" t="t" r="r" b="b"/>
            <a:pathLst>
              <a:path w="2282190" h="354964">
                <a:moveTo>
                  <a:pt x="0" y="0"/>
                </a:moveTo>
                <a:lnTo>
                  <a:pt x="2282141" y="354419"/>
                </a:lnTo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419338" y="3908234"/>
            <a:ext cx="2326640" cy="377190"/>
          </a:xfrm>
          <a:custGeom>
            <a:avLst/>
            <a:gdLst/>
            <a:ahLst/>
            <a:cxnLst/>
            <a:rect l="l" t="t" r="r" b="b"/>
            <a:pathLst>
              <a:path w="2326640" h="377189">
                <a:moveTo>
                  <a:pt x="0" y="376714"/>
                </a:moveTo>
                <a:lnTo>
                  <a:pt x="2326505" y="0"/>
                </a:lnTo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616492" y="2397000"/>
            <a:ext cx="429259" cy="448309"/>
          </a:xfrm>
          <a:custGeom>
            <a:avLst/>
            <a:gdLst/>
            <a:ahLst/>
            <a:cxnLst/>
            <a:rect l="l" t="t" r="r" b="b"/>
            <a:pathLst>
              <a:path w="429260" h="448310">
                <a:moveTo>
                  <a:pt x="0" y="0"/>
                </a:moveTo>
                <a:lnTo>
                  <a:pt x="428706" y="0"/>
                </a:lnTo>
                <a:lnTo>
                  <a:pt x="428706" y="448251"/>
                </a:lnTo>
                <a:lnTo>
                  <a:pt x="0" y="448251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018958" y="3868915"/>
            <a:ext cx="429259" cy="448309"/>
          </a:xfrm>
          <a:custGeom>
            <a:avLst/>
            <a:gdLst/>
            <a:ahLst/>
            <a:cxnLst/>
            <a:rect l="l" t="t" r="r" b="b"/>
            <a:pathLst>
              <a:path w="429260" h="448310">
                <a:moveTo>
                  <a:pt x="0" y="0"/>
                </a:moveTo>
                <a:lnTo>
                  <a:pt x="428706" y="0"/>
                </a:lnTo>
                <a:lnTo>
                  <a:pt x="428706" y="448251"/>
                </a:lnTo>
                <a:lnTo>
                  <a:pt x="0" y="448251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716789" y="3513452"/>
            <a:ext cx="1076960" cy="1125855"/>
          </a:xfrm>
          <a:custGeom>
            <a:avLst/>
            <a:gdLst/>
            <a:ahLst/>
            <a:cxnLst/>
            <a:rect l="l" t="t" r="r" b="b"/>
            <a:pathLst>
              <a:path w="1076960" h="1125854">
                <a:moveTo>
                  <a:pt x="0" y="0"/>
                </a:moveTo>
                <a:lnTo>
                  <a:pt x="1076446" y="0"/>
                </a:lnTo>
                <a:lnTo>
                  <a:pt x="1076446" y="1125523"/>
                </a:lnTo>
                <a:lnTo>
                  <a:pt x="0" y="1125523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83459" y="2080121"/>
            <a:ext cx="1076960" cy="1125855"/>
          </a:xfrm>
          <a:custGeom>
            <a:avLst/>
            <a:gdLst/>
            <a:ahLst/>
            <a:cxnLst/>
            <a:rect l="l" t="t" r="r" b="b"/>
            <a:pathLst>
              <a:path w="1076960" h="1125855">
                <a:moveTo>
                  <a:pt x="0" y="0"/>
                </a:moveTo>
                <a:lnTo>
                  <a:pt x="1076446" y="0"/>
                </a:lnTo>
                <a:lnTo>
                  <a:pt x="1076446" y="1125523"/>
                </a:lnTo>
                <a:lnTo>
                  <a:pt x="0" y="1125523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351870" y="2077646"/>
            <a:ext cx="2282190" cy="354965"/>
          </a:xfrm>
          <a:custGeom>
            <a:avLst/>
            <a:gdLst/>
            <a:ahLst/>
            <a:cxnLst/>
            <a:rect l="l" t="t" r="r" b="b"/>
            <a:pathLst>
              <a:path w="2282190" h="354964">
                <a:moveTo>
                  <a:pt x="0" y="0"/>
                </a:moveTo>
                <a:lnTo>
                  <a:pt x="2282141" y="354419"/>
                </a:lnTo>
              </a:path>
            </a:pathLst>
          </a:custGeom>
          <a:ln w="635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359471" y="2821991"/>
            <a:ext cx="2326640" cy="377190"/>
          </a:xfrm>
          <a:custGeom>
            <a:avLst/>
            <a:gdLst/>
            <a:ahLst/>
            <a:cxnLst/>
            <a:rect l="l" t="t" r="r" b="b"/>
            <a:pathLst>
              <a:path w="2326640" h="377189">
                <a:moveTo>
                  <a:pt x="0" y="376714"/>
                </a:moveTo>
                <a:lnTo>
                  <a:pt x="2326505" y="0"/>
                </a:lnTo>
              </a:path>
            </a:pathLst>
          </a:custGeom>
          <a:ln w="635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742830" y="3526449"/>
            <a:ext cx="2282190" cy="354965"/>
          </a:xfrm>
          <a:custGeom>
            <a:avLst/>
            <a:gdLst/>
            <a:ahLst/>
            <a:cxnLst/>
            <a:rect l="l" t="t" r="r" b="b"/>
            <a:pathLst>
              <a:path w="2282190" h="354964">
                <a:moveTo>
                  <a:pt x="0" y="0"/>
                </a:moveTo>
                <a:lnTo>
                  <a:pt x="2282141" y="354419"/>
                </a:lnTo>
              </a:path>
            </a:pathLst>
          </a:custGeom>
          <a:ln w="635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750431" y="4270795"/>
            <a:ext cx="2326640" cy="377190"/>
          </a:xfrm>
          <a:custGeom>
            <a:avLst/>
            <a:gdLst/>
            <a:ahLst/>
            <a:cxnLst/>
            <a:rect l="l" t="t" r="r" b="b"/>
            <a:pathLst>
              <a:path w="2326640" h="377189">
                <a:moveTo>
                  <a:pt x="0" y="376714"/>
                </a:moveTo>
                <a:lnTo>
                  <a:pt x="2326505" y="0"/>
                </a:lnTo>
              </a:path>
            </a:pathLst>
          </a:custGeom>
          <a:ln w="635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2101168" y="1105915"/>
            <a:ext cx="797940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235" dirty="0">
                <a:latin typeface="Arial"/>
                <a:cs typeface="Arial"/>
              </a:rPr>
              <a:t>Each </a:t>
            </a:r>
            <a:r>
              <a:rPr sz="2400" spc="-170" dirty="0">
                <a:latin typeface="Arial"/>
                <a:cs typeface="Arial"/>
              </a:rPr>
              <a:t>successive </a:t>
            </a:r>
            <a:r>
              <a:rPr sz="2400" spc="-65" dirty="0">
                <a:latin typeface="Arial"/>
                <a:cs typeface="Arial"/>
              </a:rPr>
              <a:t>convolution </a:t>
            </a:r>
            <a:r>
              <a:rPr sz="2400" spc="-150" dirty="0">
                <a:latin typeface="Arial"/>
                <a:cs typeface="Arial"/>
              </a:rPr>
              <a:t>adds </a:t>
            </a:r>
            <a:r>
              <a:rPr sz="2400" spc="-355" dirty="0">
                <a:latin typeface="Arial"/>
                <a:cs typeface="Arial"/>
              </a:rPr>
              <a:t>K </a:t>
            </a:r>
            <a:r>
              <a:rPr sz="2400" spc="-140" dirty="0">
                <a:latin typeface="Arial"/>
                <a:cs typeface="Arial"/>
              </a:rPr>
              <a:t>– </a:t>
            </a:r>
            <a:r>
              <a:rPr sz="2400" spc="-120" dirty="0">
                <a:latin typeface="Arial"/>
                <a:cs typeface="Arial"/>
              </a:rPr>
              <a:t>1 </a:t>
            </a:r>
            <a:r>
              <a:rPr sz="2400" spc="15" dirty="0">
                <a:latin typeface="Arial"/>
                <a:cs typeface="Arial"/>
              </a:rPr>
              <a:t>to </a:t>
            </a:r>
            <a:r>
              <a:rPr sz="2400" spc="-30" dirty="0">
                <a:latin typeface="Arial"/>
                <a:cs typeface="Arial"/>
              </a:rPr>
              <a:t>the </a:t>
            </a:r>
            <a:r>
              <a:rPr sz="2400" spc="-75" dirty="0">
                <a:latin typeface="Arial"/>
                <a:cs typeface="Arial"/>
              </a:rPr>
              <a:t>receptive </a:t>
            </a:r>
            <a:r>
              <a:rPr sz="2400" spc="-25" dirty="0">
                <a:latin typeface="Arial"/>
                <a:cs typeface="Arial"/>
              </a:rPr>
              <a:t>field </a:t>
            </a:r>
            <a:r>
              <a:rPr sz="2400" spc="-180" dirty="0">
                <a:latin typeface="Arial"/>
                <a:cs typeface="Arial"/>
              </a:rPr>
              <a:t>size  </a:t>
            </a:r>
            <a:r>
              <a:rPr sz="2400" spc="-15" dirty="0">
                <a:latin typeface="Arial"/>
                <a:cs typeface="Arial"/>
              </a:rPr>
              <a:t>With </a:t>
            </a:r>
            <a:r>
              <a:rPr sz="2400" spc="-330" dirty="0">
                <a:latin typeface="Arial"/>
                <a:cs typeface="Arial"/>
              </a:rPr>
              <a:t>L </a:t>
            </a:r>
            <a:r>
              <a:rPr sz="2400" spc="-130" dirty="0">
                <a:latin typeface="Arial"/>
                <a:cs typeface="Arial"/>
              </a:rPr>
              <a:t>layers </a:t>
            </a:r>
            <a:r>
              <a:rPr sz="2400" spc="-30" dirty="0">
                <a:latin typeface="Arial"/>
                <a:cs typeface="Arial"/>
              </a:rPr>
              <a:t>the </a:t>
            </a:r>
            <a:r>
              <a:rPr sz="2400" spc="-80" dirty="0">
                <a:latin typeface="Arial"/>
                <a:cs typeface="Arial"/>
              </a:rPr>
              <a:t>receptive </a:t>
            </a:r>
            <a:r>
              <a:rPr sz="2400" spc="-25" dirty="0">
                <a:latin typeface="Arial"/>
                <a:cs typeface="Arial"/>
              </a:rPr>
              <a:t>field </a:t>
            </a:r>
            <a:r>
              <a:rPr sz="2400" spc="-175" dirty="0">
                <a:latin typeface="Arial"/>
                <a:cs typeface="Arial"/>
              </a:rPr>
              <a:t>size </a:t>
            </a:r>
            <a:r>
              <a:rPr sz="2400" spc="-125" dirty="0">
                <a:latin typeface="Arial"/>
                <a:cs typeface="Arial"/>
              </a:rPr>
              <a:t>is </a:t>
            </a:r>
            <a:r>
              <a:rPr sz="2400" spc="-120" dirty="0">
                <a:latin typeface="Arial"/>
                <a:cs typeface="Arial"/>
              </a:rPr>
              <a:t>1 </a:t>
            </a:r>
            <a:r>
              <a:rPr sz="2400" spc="-210" dirty="0">
                <a:latin typeface="Arial"/>
                <a:cs typeface="Arial"/>
              </a:rPr>
              <a:t>+ </a:t>
            </a:r>
            <a:r>
              <a:rPr sz="2400" spc="-330" dirty="0">
                <a:latin typeface="Arial"/>
                <a:cs typeface="Arial"/>
              </a:rPr>
              <a:t>L </a:t>
            </a:r>
            <a:r>
              <a:rPr sz="2400" spc="260" dirty="0">
                <a:latin typeface="Arial"/>
                <a:cs typeface="Arial"/>
              </a:rPr>
              <a:t>* </a:t>
            </a:r>
            <a:r>
              <a:rPr sz="2400" spc="-220" dirty="0">
                <a:latin typeface="Arial"/>
                <a:cs typeface="Arial"/>
              </a:rPr>
              <a:t>(K </a:t>
            </a:r>
            <a:r>
              <a:rPr sz="2400" spc="-140" dirty="0">
                <a:latin typeface="Arial"/>
                <a:cs typeface="Arial"/>
              </a:rPr>
              <a:t>–</a:t>
            </a:r>
            <a:r>
              <a:rPr sz="2400" spc="-285" dirty="0">
                <a:latin typeface="Arial"/>
                <a:cs typeface="Arial"/>
              </a:rPr>
              <a:t> </a:t>
            </a:r>
            <a:r>
              <a:rPr sz="2400" spc="-100" dirty="0">
                <a:latin typeface="Arial"/>
                <a:cs typeface="Arial"/>
              </a:rPr>
              <a:t>1)</a:t>
            </a:r>
            <a:endParaRPr sz="240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3043298" y="4894579"/>
            <a:ext cx="5963920" cy="123571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-59690" algn="ctr">
              <a:lnSpc>
                <a:spcPct val="100800"/>
              </a:lnSpc>
              <a:spcBef>
                <a:spcPts val="75"/>
              </a:spcBef>
            </a:pPr>
            <a:r>
              <a:rPr sz="2400" spc="-95" dirty="0">
                <a:solidFill>
                  <a:srgbClr val="C00000"/>
                </a:solidFill>
                <a:latin typeface="Arial"/>
                <a:cs typeface="Arial"/>
              </a:rPr>
              <a:t>Problem: </a:t>
            </a:r>
            <a:r>
              <a:rPr sz="2400" spc="-150" dirty="0">
                <a:solidFill>
                  <a:srgbClr val="C00000"/>
                </a:solidFill>
                <a:latin typeface="Arial"/>
                <a:cs typeface="Arial"/>
              </a:rPr>
              <a:t>For </a:t>
            </a:r>
            <a:r>
              <a:rPr sz="2400" spc="-110" dirty="0">
                <a:solidFill>
                  <a:srgbClr val="C00000"/>
                </a:solidFill>
                <a:latin typeface="Arial"/>
                <a:cs typeface="Arial"/>
              </a:rPr>
              <a:t>large </a:t>
            </a:r>
            <a:r>
              <a:rPr sz="2400" spc="-150" dirty="0">
                <a:solidFill>
                  <a:srgbClr val="C00000"/>
                </a:solidFill>
                <a:latin typeface="Arial"/>
                <a:cs typeface="Arial"/>
              </a:rPr>
              <a:t>images </a:t>
            </a:r>
            <a:r>
              <a:rPr sz="2400" spc="-95" dirty="0">
                <a:solidFill>
                  <a:srgbClr val="C00000"/>
                </a:solidFill>
                <a:latin typeface="Arial"/>
                <a:cs typeface="Arial"/>
              </a:rPr>
              <a:t>we </a:t>
            </a:r>
            <a:r>
              <a:rPr sz="2400" spc="-105" dirty="0">
                <a:solidFill>
                  <a:srgbClr val="C00000"/>
                </a:solidFill>
                <a:latin typeface="Arial"/>
                <a:cs typeface="Arial"/>
              </a:rPr>
              <a:t>need </a:t>
            </a:r>
            <a:r>
              <a:rPr sz="2400" spc="-130" dirty="0">
                <a:solidFill>
                  <a:srgbClr val="C00000"/>
                </a:solidFill>
                <a:latin typeface="Arial"/>
                <a:cs typeface="Arial"/>
              </a:rPr>
              <a:t>many layers  </a:t>
            </a:r>
            <a:r>
              <a:rPr sz="2400" spc="-10" dirty="0">
                <a:solidFill>
                  <a:srgbClr val="C00000"/>
                </a:solidFill>
                <a:latin typeface="Arial"/>
                <a:cs typeface="Arial"/>
              </a:rPr>
              <a:t>for</a:t>
            </a:r>
            <a:r>
              <a:rPr sz="2400" spc="-1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spc="-150" dirty="0">
                <a:solidFill>
                  <a:srgbClr val="C00000"/>
                </a:solidFill>
                <a:latin typeface="Arial"/>
                <a:cs typeface="Arial"/>
              </a:rPr>
              <a:t>each</a:t>
            </a:r>
            <a:r>
              <a:rPr sz="2400" spc="-1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C00000"/>
                </a:solidFill>
                <a:latin typeface="Arial"/>
                <a:cs typeface="Arial"/>
              </a:rPr>
              <a:t>output</a:t>
            </a:r>
            <a:r>
              <a:rPr sz="2400" spc="-1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spc="15" dirty="0">
                <a:solidFill>
                  <a:srgbClr val="C00000"/>
                </a:solidFill>
                <a:latin typeface="Arial"/>
                <a:cs typeface="Arial"/>
              </a:rPr>
              <a:t>to</a:t>
            </a:r>
            <a:r>
              <a:rPr sz="2400" spc="-1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spc="-40" dirty="0">
                <a:solidFill>
                  <a:srgbClr val="C00000"/>
                </a:solidFill>
                <a:latin typeface="Arial"/>
                <a:cs typeface="Arial"/>
              </a:rPr>
              <a:t>“see”</a:t>
            </a:r>
            <a:r>
              <a:rPr sz="2400" spc="-1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C00000"/>
                </a:solidFill>
                <a:latin typeface="Arial"/>
                <a:cs typeface="Arial"/>
              </a:rPr>
              <a:t>the</a:t>
            </a:r>
            <a:r>
              <a:rPr sz="2400" spc="-1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spc="-60" dirty="0">
                <a:solidFill>
                  <a:srgbClr val="C00000"/>
                </a:solidFill>
                <a:latin typeface="Arial"/>
                <a:cs typeface="Arial"/>
              </a:rPr>
              <a:t>whole</a:t>
            </a:r>
            <a:r>
              <a:rPr sz="2400" spc="-130" dirty="0">
                <a:solidFill>
                  <a:srgbClr val="C00000"/>
                </a:solidFill>
                <a:latin typeface="Arial"/>
                <a:cs typeface="Arial"/>
              </a:rPr>
              <a:t> image</a:t>
            </a:r>
            <a:r>
              <a:rPr sz="2400" spc="-1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spc="-130" dirty="0">
                <a:solidFill>
                  <a:srgbClr val="C00000"/>
                </a:solidFill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  <a:p>
            <a:pPr marL="21590" algn="ctr">
              <a:lnSpc>
                <a:spcPct val="100000"/>
              </a:lnSpc>
              <a:spcBef>
                <a:spcPts val="865"/>
              </a:spcBef>
            </a:pPr>
            <a:r>
              <a:rPr sz="2400" spc="-75" dirty="0">
                <a:solidFill>
                  <a:srgbClr val="548235"/>
                </a:solidFill>
                <a:latin typeface="Arial"/>
                <a:cs typeface="Arial"/>
              </a:rPr>
              <a:t>Solution: </a:t>
            </a:r>
            <a:r>
              <a:rPr sz="2400" spc="-120" dirty="0">
                <a:solidFill>
                  <a:srgbClr val="548235"/>
                </a:solidFill>
                <a:latin typeface="Arial"/>
                <a:cs typeface="Arial"/>
              </a:rPr>
              <a:t>Downsample </a:t>
            </a:r>
            <a:r>
              <a:rPr sz="2400" spc="-90" dirty="0">
                <a:solidFill>
                  <a:srgbClr val="548235"/>
                </a:solidFill>
                <a:latin typeface="Arial"/>
                <a:cs typeface="Arial"/>
              </a:rPr>
              <a:t>inside </a:t>
            </a:r>
            <a:r>
              <a:rPr sz="2400" spc="-30" dirty="0">
                <a:solidFill>
                  <a:srgbClr val="548235"/>
                </a:solidFill>
                <a:latin typeface="Arial"/>
                <a:cs typeface="Arial"/>
              </a:rPr>
              <a:t>the</a:t>
            </a:r>
            <a:r>
              <a:rPr sz="2400" spc="-245" dirty="0">
                <a:solidFill>
                  <a:srgbClr val="548235"/>
                </a:solidFill>
                <a:latin typeface="Arial"/>
                <a:cs typeface="Arial"/>
              </a:rPr>
              <a:t> </a:t>
            </a:r>
            <a:r>
              <a:rPr sz="2400" spc="-45" dirty="0">
                <a:solidFill>
                  <a:srgbClr val="548235"/>
                </a:solidFill>
                <a:latin typeface="Arial"/>
                <a:cs typeface="Arial"/>
              </a:rPr>
              <a:t>network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17688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332739"/>
            <a:ext cx="40633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u="heavy" spc="-17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Strided</a:t>
            </a:r>
            <a:r>
              <a:rPr sz="4000" spc="-250" dirty="0">
                <a:latin typeface="Arial"/>
                <a:cs typeface="Arial"/>
              </a:rPr>
              <a:t> </a:t>
            </a:r>
            <a:r>
              <a:rPr sz="4000" spc="-165" dirty="0">
                <a:latin typeface="Arial"/>
                <a:cs typeface="Arial"/>
              </a:rPr>
              <a:t>Convolution</a:t>
            </a:r>
            <a:endParaRPr sz="40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31850" y="1543672"/>
          <a:ext cx="4111625" cy="41163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6398624" y="1121155"/>
            <a:ext cx="1900555" cy="166560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algn="just">
              <a:lnSpc>
                <a:spcPts val="4300"/>
              </a:lnSpc>
              <a:spcBef>
                <a:spcPts val="260"/>
              </a:spcBef>
            </a:pPr>
            <a:r>
              <a:rPr sz="3600" spc="-50" dirty="0">
                <a:latin typeface="Arial"/>
                <a:cs typeface="Arial"/>
              </a:rPr>
              <a:t>Input:</a:t>
            </a:r>
            <a:r>
              <a:rPr sz="3600" spc="-254" dirty="0">
                <a:latin typeface="Arial"/>
                <a:cs typeface="Arial"/>
              </a:rPr>
              <a:t> </a:t>
            </a:r>
            <a:r>
              <a:rPr sz="3600" spc="-204" dirty="0">
                <a:latin typeface="Arial"/>
                <a:cs typeface="Arial"/>
              </a:rPr>
              <a:t>7x7  </a:t>
            </a:r>
            <a:r>
              <a:rPr sz="3600" spc="-80" dirty="0">
                <a:latin typeface="Arial"/>
                <a:cs typeface="Arial"/>
              </a:rPr>
              <a:t>Filter: </a:t>
            </a:r>
            <a:r>
              <a:rPr sz="3600" spc="-200" dirty="0">
                <a:latin typeface="Arial"/>
                <a:cs typeface="Arial"/>
              </a:rPr>
              <a:t>3x3  </a:t>
            </a:r>
            <a:r>
              <a:rPr sz="3600" spc="-125" dirty="0">
                <a:latin typeface="Arial"/>
                <a:cs typeface="Arial"/>
              </a:rPr>
              <a:t>Stride:</a:t>
            </a:r>
            <a:r>
              <a:rPr sz="3600" spc="-210" dirty="0">
                <a:latin typeface="Arial"/>
                <a:cs typeface="Arial"/>
              </a:rPr>
              <a:t> </a:t>
            </a:r>
            <a:r>
              <a:rPr sz="3600" spc="-180" dirty="0">
                <a:latin typeface="Arial"/>
                <a:cs typeface="Arial"/>
              </a:rPr>
              <a:t>2</a:t>
            </a:r>
            <a:endParaRPr sz="3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20255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332739"/>
            <a:ext cx="40633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u="heavy" spc="-17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Strided</a:t>
            </a:r>
            <a:r>
              <a:rPr sz="4000" spc="-250" dirty="0">
                <a:latin typeface="Arial"/>
                <a:cs typeface="Arial"/>
              </a:rPr>
              <a:t> </a:t>
            </a:r>
            <a:r>
              <a:rPr sz="4000" spc="-165" dirty="0">
                <a:latin typeface="Arial"/>
                <a:cs typeface="Arial"/>
              </a:rPr>
              <a:t>Convolution</a:t>
            </a:r>
            <a:endParaRPr sz="40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31850" y="1543672"/>
          <a:ext cx="4111625" cy="41163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6398624" y="1121155"/>
            <a:ext cx="1900555" cy="166560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algn="just">
              <a:lnSpc>
                <a:spcPts val="4300"/>
              </a:lnSpc>
              <a:spcBef>
                <a:spcPts val="260"/>
              </a:spcBef>
            </a:pPr>
            <a:r>
              <a:rPr sz="3600" spc="-50" dirty="0">
                <a:latin typeface="Arial"/>
                <a:cs typeface="Arial"/>
              </a:rPr>
              <a:t>Input:</a:t>
            </a:r>
            <a:r>
              <a:rPr sz="3600" spc="-254" dirty="0">
                <a:latin typeface="Arial"/>
                <a:cs typeface="Arial"/>
              </a:rPr>
              <a:t> </a:t>
            </a:r>
            <a:r>
              <a:rPr sz="3600" spc="-204" dirty="0">
                <a:latin typeface="Arial"/>
                <a:cs typeface="Arial"/>
              </a:rPr>
              <a:t>7x7  </a:t>
            </a:r>
            <a:r>
              <a:rPr sz="3600" spc="-80" dirty="0">
                <a:latin typeface="Arial"/>
                <a:cs typeface="Arial"/>
              </a:rPr>
              <a:t>Filter: </a:t>
            </a:r>
            <a:r>
              <a:rPr sz="3600" spc="-200" dirty="0">
                <a:latin typeface="Arial"/>
                <a:cs typeface="Arial"/>
              </a:rPr>
              <a:t>3x3  </a:t>
            </a:r>
            <a:r>
              <a:rPr sz="3600" spc="-125" dirty="0">
                <a:latin typeface="Arial"/>
                <a:cs typeface="Arial"/>
              </a:rPr>
              <a:t>Stride:</a:t>
            </a:r>
            <a:r>
              <a:rPr sz="3600" spc="-210" dirty="0">
                <a:latin typeface="Arial"/>
                <a:cs typeface="Arial"/>
              </a:rPr>
              <a:t> </a:t>
            </a:r>
            <a:r>
              <a:rPr sz="3600" spc="-180" dirty="0">
                <a:latin typeface="Arial"/>
                <a:cs typeface="Arial"/>
              </a:rPr>
              <a:t>2</a:t>
            </a:r>
            <a:endParaRPr sz="3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74932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40633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heavy" spc="-170" dirty="0">
                <a:uFill>
                  <a:solidFill>
                    <a:srgbClr val="000000"/>
                  </a:solidFill>
                </a:uFill>
              </a:rPr>
              <a:t>Strided</a:t>
            </a:r>
            <a:r>
              <a:rPr spc="-250" dirty="0"/>
              <a:t> </a:t>
            </a:r>
            <a:r>
              <a:rPr spc="-165" dirty="0"/>
              <a:t>Convolution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31850" y="1543672"/>
          <a:ext cx="4111625" cy="41163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6398624" y="1121155"/>
            <a:ext cx="1900555" cy="166560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algn="just">
              <a:lnSpc>
                <a:spcPts val="4300"/>
              </a:lnSpc>
              <a:spcBef>
                <a:spcPts val="260"/>
              </a:spcBef>
            </a:pPr>
            <a:r>
              <a:rPr sz="3600" spc="-50" dirty="0">
                <a:latin typeface="Arial"/>
                <a:cs typeface="Arial"/>
              </a:rPr>
              <a:t>Input:</a:t>
            </a:r>
            <a:r>
              <a:rPr sz="3600" spc="-254" dirty="0">
                <a:latin typeface="Arial"/>
                <a:cs typeface="Arial"/>
              </a:rPr>
              <a:t> </a:t>
            </a:r>
            <a:r>
              <a:rPr sz="3600" spc="-204" dirty="0">
                <a:latin typeface="Arial"/>
                <a:cs typeface="Arial"/>
              </a:rPr>
              <a:t>7x7  </a:t>
            </a:r>
            <a:r>
              <a:rPr sz="3600" spc="-80" dirty="0">
                <a:latin typeface="Arial"/>
                <a:cs typeface="Arial"/>
              </a:rPr>
              <a:t>Filter: </a:t>
            </a:r>
            <a:r>
              <a:rPr sz="3600" spc="-200" dirty="0">
                <a:latin typeface="Arial"/>
                <a:cs typeface="Arial"/>
              </a:rPr>
              <a:t>3x3  </a:t>
            </a:r>
            <a:r>
              <a:rPr sz="3600" spc="-125" dirty="0">
                <a:latin typeface="Arial"/>
                <a:cs typeface="Arial"/>
              </a:rPr>
              <a:t>Stride:</a:t>
            </a:r>
            <a:r>
              <a:rPr sz="3600" spc="-210" dirty="0">
                <a:latin typeface="Arial"/>
                <a:cs typeface="Arial"/>
              </a:rPr>
              <a:t> </a:t>
            </a:r>
            <a:r>
              <a:rPr sz="3600" spc="-180" dirty="0">
                <a:latin typeface="Arial"/>
                <a:cs typeface="Arial"/>
              </a:rPr>
              <a:t>2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70133" y="1633220"/>
            <a:ext cx="22402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60" dirty="0">
                <a:latin typeface="Arial"/>
                <a:cs typeface="Arial"/>
              </a:rPr>
              <a:t>Output:</a:t>
            </a:r>
            <a:r>
              <a:rPr sz="3600" spc="-270" dirty="0">
                <a:latin typeface="Arial"/>
                <a:cs typeface="Arial"/>
              </a:rPr>
              <a:t> </a:t>
            </a:r>
            <a:r>
              <a:rPr sz="3600" spc="-200" dirty="0">
                <a:latin typeface="Arial"/>
                <a:cs typeface="Arial"/>
              </a:rPr>
              <a:t>3x3</a:t>
            </a:r>
            <a:endParaRPr sz="3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8120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40633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heavy" spc="-170" dirty="0">
                <a:uFill>
                  <a:solidFill>
                    <a:srgbClr val="000000"/>
                  </a:solidFill>
                </a:uFill>
              </a:rPr>
              <a:t>Strided</a:t>
            </a:r>
            <a:r>
              <a:rPr spc="-250" dirty="0"/>
              <a:t> </a:t>
            </a:r>
            <a:r>
              <a:rPr spc="-165" dirty="0"/>
              <a:t>Convolution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31850" y="1543672"/>
          <a:ext cx="4111625" cy="41163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8970133" y="1633220"/>
            <a:ext cx="22402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60" dirty="0">
                <a:latin typeface="Arial"/>
                <a:cs typeface="Arial"/>
              </a:rPr>
              <a:t>Output:</a:t>
            </a:r>
            <a:r>
              <a:rPr sz="3600" spc="-270" dirty="0">
                <a:latin typeface="Arial"/>
                <a:cs typeface="Arial"/>
              </a:rPr>
              <a:t> </a:t>
            </a:r>
            <a:r>
              <a:rPr sz="3600" spc="-200" dirty="0">
                <a:latin typeface="Arial"/>
                <a:cs typeface="Arial"/>
              </a:rPr>
              <a:t>3x3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76102" y="1121155"/>
            <a:ext cx="2023110" cy="398399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34620" marR="5080" algn="just">
              <a:lnSpc>
                <a:spcPts val="4300"/>
              </a:lnSpc>
              <a:spcBef>
                <a:spcPts val="260"/>
              </a:spcBef>
            </a:pPr>
            <a:r>
              <a:rPr sz="3600" spc="-50" dirty="0">
                <a:latin typeface="Arial"/>
                <a:cs typeface="Arial"/>
              </a:rPr>
              <a:t>Input:</a:t>
            </a:r>
            <a:r>
              <a:rPr sz="3600" spc="-250" dirty="0">
                <a:latin typeface="Arial"/>
                <a:cs typeface="Arial"/>
              </a:rPr>
              <a:t> </a:t>
            </a:r>
            <a:r>
              <a:rPr sz="3600" spc="-204" dirty="0">
                <a:latin typeface="Arial"/>
                <a:cs typeface="Arial"/>
              </a:rPr>
              <a:t>7x7  </a:t>
            </a:r>
            <a:r>
              <a:rPr sz="3600" spc="-80" dirty="0">
                <a:latin typeface="Arial"/>
                <a:cs typeface="Arial"/>
              </a:rPr>
              <a:t>Filter: </a:t>
            </a:r>
            <a:r>
              <a:rPr sz="3600" spc="-200" dirty="0">
                <a:latin typeface="Arial"/>
                <a:cs typeface="Arial"/>
              </a:rPr>
              <a:t>3x3  </a:t>
            </a:r>
            <a:r>
              <a:rPr sz="3600" spc="-125" dirty="0">
                <a:latin typeface="Arial"/>
                <a:cs typeface="Arial"/>
              </a:rPr>
              <a:t>Stride:</a:t>
            </a:r>
            <a:r>
              <a:rPr sz="3600" spc="-210" dirty="0">
                <a:latin typeface="Arial"/>
                <a:cs typeface="Arial"/>
              </a:rPr>
              <a:t> </a:t>
            </a:r>
            <a:r>
              <a:rPr sz="3600" spc="-180" dirty="0">
                <a:latin typeface="Arial"/>
                <a:cs typeface="Arial"/>
              </a:rPr>
              <a:t>2</a:t>
            </a:r>
            <a:endParaRPr sz="3600">
              <a:latin typeface="Arial"/>
              <a:cs typeface="Arial"/>
            </a:endParaRPr>
          </a:p>
          <a:p>
            <a:pPr marL="12700" marR="255270">
              <a:lnSpc>
                <a:spcPct val="99800"/>
              </a:lnSpc>
              <a:spcBef>
                <a:spcPts val="2780"/>
              </a:spcBef>
            </a:pPr>
            <a:r>
              <a:rPr sz="3200" spc="-90" dirty="0">
                <a:latin typeface="Arial"/>
                <a:cs typeface="Arial"/>
              </a:rPr>
              <a:t>In</a:t>
            </a:r>
            <a:r>
              <a:rPr sz="3200" spc="-229" dirty="0">
                <a:latin typeface="Arial"/>
                <a:cs typeface="Arial"/>
              </a:rPr>
              <a:t> </a:t>
            </a:r>
            <a:r>
              <a:rPr sz="3200" spc="-135" dirty="0">
                <a:latin typeface="Arial"/>
                <a:cs typeface="Arial"/>
              </a:rPr>
              <a:t>general:  </a:t>
            </a:r>
            <a:r>
              <a:rPr sz="3200" spc="-35" dirty="0">
                <a:latin typeface="Arial"/>
                <a:cs typeface="Arial"/>
              </a:rPr>
              <a:t>Input: </a:t>
            </a:r>
            <a:r>
              <a:rPr sz="3200" spc="-175" dirty="0">
                <a:latin typeface="Arial"/>
                <a:cs typeface="Arial"/>
              </a:rPr>
              <a:t>W  </a:t>
            </a:r>
            <a:r>
              <a:rPr sz="3200" spc="-70" dirty="0">
                <a:latin typeface="Arial"/>
                <a:cs typeface="Arial"/>
              </a:rPr>
              <a:t>Filter: </a:t>
            </a:r>
            <a:r>
              <a:rPr sz="3200" spc="-475" dirty="0">
                <a:latin typeface="Arial"/>
                <a:cs typeface="Arial"/>
              </a:rPr>
              <a:t>K  </a:t>
            </a:r>
            <a:r>
              <a:rPr sz="3200" spc="-175" dirty="0">
                <a:latin typeface="Arial"/>
                <a:cs typeface="Arial"/>
              </a:rPr>
              <a:t>Padding:</a:t>
            </a:r>
            <a:r>
              <a:rPr sz="3200" spc="-210" dirty="0">
                <a:latin typeface="Arial"/>
                <a:cs typeface="Arial"/>
              </a:rPr>
              <a:t> </a:t>
            </a:r>
            <a:r>
              <a:rPr sz="3200" spc="-484" dirty="0">
                <a:latin typeface="Arial"/>
                <a:cs typeface="Arial"/>
              </a:rPr>
              <a:t>P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76102" y="5088636"/>
            <a:ext cx="4546600" cy="995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815"/>
              </a:lnSpc>
              <a:spcBef>
                <a:spcPts val="100"/>
              </a:spcBef>
            </a:pPr>
            <a:r>
              <a:rPr sz="3200" spc="-110" dirty="0">
                <a:latin typeface="Arial"/>
                <a:cs typeface="Arial"/>
              </a:rPr>
              <a:t>Stride:</a:t>
            </a:r>
            <a:r>
              <a:rPr sz="3200" spc="-160" dirty="0">
                <a:latin typeface="Arial"/>
                <a:cs typeface="Arial"/>
              </a:rPr>
              <a:t> </a:t>
            </a:r>
            <a:r>
              <a:rPr sz="3200" spc="-665" dirty="0">
                <a:latin typeface="Arial"/>
                <a:cs typeface="Arial"/>
              </a:rPr>
              <a:t>S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ts val="3815"/>
              </a:lnSpc>
            </a:pPr>
            <a:r>
              <a:rPr sz="3200" spc="-45" dirty="0">
                <a:latin typeface="Arial"/>
                <a:cs typeface="Arial"/>
              </a:rPr>
              <a:t>Output: </a:t>
            </a:r>
            <a:r>
              <a:rPr sz="3200" spc="-135" dirty="0">
                <a:latin typeface="Arial"/>
                <a:cs typeface="Arial"/>
              </a:rPr>
              <a:t>(W </a:t>
            </a:r>
            <a:r>
              <a:rPr sz="3200" spc="-190" dirty="0">
                <a:latin typeface="Arial"/>
                <a:cs typeface="Arial"/>
              </a:rPr>
              <a:t>– </a:t>
            </a:r>
            <a:r>
              <a:rPr sz="3200" spc="-475" dirty="0">
                <a:latin typeface="Arial"/>
                <a:cs typeface="Arial"/>
              </a:rPr>
              <a:t>K </a:t>
            </a:r>
            <a:r>
              <a:rPr sz="3200" spc="-275" dirty="0">
                <a:latin typeface="Arial"/>
                <a:cs typeface="Arial"/>
              </a:rPr>
              <a:t>+ </a:t>
            </a:r>
            <a:r>
              <a:rPr sz="3200" spc="-250" dirty="0">
                <a:latin typeface="Arial"/>
                <a:cs typeface="Arial"/>
              </a:rPr>
              <a:t>2P) </a:t>
            </a:r>
            <a:r>
              <a:rPr sz="3200" spc="345" dirty="0">
                <a:latin typeface="Arial"/>
                <a:cs typeface="Arial"/>
              </a:rPr>
              <a:t>/ </a:t>
            </a:r>
            <a:r>
              <a:rPr sz="3200" spc="-665" dirty="0">
                <a:latin typeface="Arial"/>
                <a:cs typeface="Arial"/>
              </a:rPr>
              <a:t>S </a:t>
            </a:r>
            <a:r>
              <a:rPr sz="3200" spc="-275" dirty="0">
                <a:latin typeface="Arial"/>
                <a:cs typeface="Arial"/>
              </a:rPr>
              <a:t>+</a:t>
            </a:r>
            <a:r>
              <a:rPr sz="3200" spc="-295" dirty="0">
                <a:latin typeface="Arial"/>
                <a:cs typeface="Arial"/>
              </a:rPr>
              <a:t> </a:t>
            </a:r>
            <a:r>
              <a:rPr sz="3200" spc="-160" dirty="0">
                <a:latin typeface="Arial"/>
                <a:cs typeface="Arial"/>
              </a:rPr>
              <a:t>1</a:t>
            </a:r>
            <a:endParaRPr sz="3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53418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05273"/>
            <a:ext cx="52933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5" dirty="0"/>
              <a:t>1x1</a:t>
            </a:r>
            <a:r>
              <a:rPr spc="-210" dirty="0"/>
              <a:t> </a:t>
            </a:r>
            <a:r>
              <a:rPr spc="-165" dirty="0"/>
              <a:t>Convolution</a:t>
            </a:r>
          </a:p>
        </p:txBody>
      </p:sp>
      <p:sp>
        <p:nvSpPr>
          <p:cNvPr id="3" name="object 3"/>
          <p:cNvSpPr/>
          <p:nvPr/>
        </p:nvSpPr>
        <p:spPr>
          <a:xfrm>
            <a:off x="1432698" y="2524217"/>
            <a:ext cx="1316355" cy="2671445"/>
          </a:xfrm>
          <a:custGeom>
            <a:avLst/>
            <a:gdLst/>
            <a:ahLst/>
            <a:cxnLst/>
            <a:rect l="l" t="t" r="r" b="b"/>
            <a:pathLst>
              <a:path w="1316355" h="2671445">
                <a:moveTo>
                  <a:pt x="0" y="0"/>
                </a:moveTo>
                <a:lnTo>
                  <a:pt x="1316131" y="0"/>
                </a:lnTo>
                <a:lnTo>
                  <a:pt x="1316131" y="2671378"/>
                </a:lnTo>
                <a:lnTo>
                  <a:pt x="0" y="2671378"/>
                </a:lnTo>
                <a:lnTo>
                  <a:pt x="0" y="0"/>
                </a:lnTo>
                <a:close/>
              </a:path>
            </a:pathLst>
          </a:custGeom>
          <a:solidFill>
            <a:srgbClr val="C9DAF8">
              <a:alpha val="4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48829" y="1592934"/>
            <a:ext cx="931544" cy="3602990"/>
          </a:xfrm>
          <a:custGeom>
            <a:avLst/>
            <a:gdLst/>
            <a:ahLst/>
            <a:cxnLst/>
            <a:rect l="l" t="t" r="r" b="b"/>
            <a:pathLst>
              <a:path w="931545" h="3602990">
                <a:moveTo>
                  <a:pt x="931283" y="0"/>
                </a:moveTo>
                <a:lnTo>
                  <a:pt x="0" y="931283"/>
                </a:lnTo>
                <a:lnTo>
                  <a:pt x="0" y="3602662"/>
                </a:lnTo>
                <a:lnTo>
                  <a:pt x="931283" y="2671380"/>
                </a:lnTo>
                <a:lnTo>
                  <a:pt x="931283" y="0"/>
                </a:lnTo>
                <a:close/>
              </a:path>
            </a:pathLst>
          </a:custGeom>
          <a:solidFill>
            <a:srgbClr val="A2AFC7">
              <a:alpha val="4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32698" y="1592934"/>
            <a:ext cx="2247900" cy="931544"/>
          </a:xfrm>
          <a:custGeom>
            <a:avLst/>
            <a:gdLst/>
            <a:ahLst/>
            <a:cxnLst/>
            <a:rect l="l" t="t" r="r" b="b"/>
            <a:pathLst>
              <a:path w="2247900" h="931544">
                <a:moveTo>
                  <a:pt x="2247414" y="0"/>
                </a:moveTo>
                <a:lnTo>
                  <a:pt x="931283" y="0"/>
                </a:lnTo>
                <a:lnTo>
                  <a:pt x="0" y="931283"/>
                </a:lnTo>
                <a:lnTo>
                  <a:pt x="1316131" y="931283"/>
                </a:lnTo>
                <a:lnTo>
                  <a:pt x="2247414" y="0"/>
                </a:lnTo>
                <a:close/>
              </a:path>
            </a:pathLst>
          </a:custGeom>
          <a:solidFill>
            <a:srgbClr val="D4E1F9">
              <a:alpha val="4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32698" y="1592934"/>
            <a:ext cx="2247900" cy="3602990"/>
          </a:xfrm>
          <a:custGeom>
            <a:avLst/>
            <a:gdLst/>
            <a:ahLst/>
            <a:cxnLst/>
            <a:rect l="l" t="t" r="r" b="b"/>
            <a:pathLst>
              <a:path w="2247900" h="3602990">
                <a:moveTo>
                  <a:pt x="0" y="931282"/>
                </a:moveTo>
                <a:lnTo>
                  <a:pt x="931283" y="0"/>
                </a:lnTo>
                <a:lnTo>
                  <a:pt x="2247415" y="0"/>
                </a:lnTo>
                <a:lnTo>
                  <a:pt x="2247415" y="2671379"/>
                </a:lnTo>
                <a:lnTo>
                  <a:pt x="1316131" y="3602662"/>
                </a:lnTo>
                <a:lnTo>
                  <a:pt x="0" y="3602662"/>
                </a:lnTo>
                <a:lnTo>
                  <a:pt x="0" y="931282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32698" y="1592934"/>
            <a:ext cx="2247900" cy="931544"/>
          </a:xfrm>
          <a:custGeom>
            <a:avLst/>
            <a:gdLst/>
            <a:ahLst/>
            <a:cxnLst/>
            <a:rect l="l" t="t" r="r" b="b"/>
            <a:pathLst>
              <a:path w="2247900" h="931544">
                <a:moveTo>
                  <a:pt x="0" y="931282"/>
                </a:moveTo>
                <a:lnTo>
                  <a:pt x="1316131" y="931282"/>
                </a:lnTo>
                <a:lnTo>
                  <a:pt x="2247415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48829" y="2524216"/>
            <a:ext cx="0" cy="2671445"/>
          </a:xfrm>
          <a:custGeom>
            <a:avLst/>
            <a:gdLst/>
            <a:ahLst/>
            <a:cxnLst/>
            <a:rect l="l" t="t" r="r" b="b"/>
            <a:pathLst>
              <a:path h="2671445">
                <a:moveTo>
                  <a:pt x="0" y="0"/>
                </a:moveTo>
                <a:lnTo>
                  <a:pt x="0" y="2671379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880777" y="5232908"/>
            <a:ext cx="333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5" dirty="0">
                <a:latin typeface="Arial"/>
                <a:cs typeface="Arial"/>
              </a:rPr>
              <a:t>64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58853" y="4711700"/>
            <a:ext cx="333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5" dirty="0">
                <a:latin typeface="Arial"/>
                <a:cs typeface="Arial"/>
              </a:rPr>
              <a:t>56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96346" y="2797555"/>
            <a:ext cx="333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5" dirty="0">
                <a:latin typeface="Arial"/>
                <a:cs typeface="Arial"/>
              </a:rPr>
              <a:t>56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249170" y="3392557"/>
            <a:ext cx="2075180" cy="76200"/>
          </a:xfrm>
          <a:custGeom>
            <a:avLst/>
            <a:gdLst/>
            <a:ahLst/>
            <a:cxnLst/>
            <a:rect l="l" t="t" r="r" b="b"/>
            <a:pathLst>
              <a:path w="2075179" h="76200">
                <a:moveTo>
                  <a:pt x="1998859" y="42862"/>
                </a:moveTo>
                <a:lnTo>
                  <a:pt x="1998859" y="76200"/>
                </a:lnTo>
                <a:lnTo>
                  <a:pt x="2065534" y="42862"/>
                </a:lnTo>
                <a:lnTo>
                  <a:pt x="1998859" y="42862"/>
                </a:lnTo>
                <a:close/>
              </a:path>
              <a:path w="2075179" h="76200">
                <a:moveTo>
                  <a:pt x="1998859" y="33337"/>
                </a:moveTo>
                <a:lnTo>
                  <a:pt x="1998859" y="42862"/>
                </a:lnTo>
                <a:lnTo>
                  <a:pt x="2011559" y="42862"/>
                </a:lnTo>
                <a:lnTo>
                  <a:pt x="2011559" y="33337"/>
                </a:lnTo>
                <a:lnTo>
                  <a:pt x="1998859" y="33337"/>
                </a:lnTo>
                <a:close/>
              </a:path>
              <a:path w="2075179" h="76200">
                <a:moveTo>
                  <a:pt x="1998859" y="0"/>
                </a:moveTo>
                <a:lnTo>
                  <a:pt x="1998859" y="33337"/>
                </a:lnTo>
                <a:lnTo>
                  <a:pt x="2011559" y="33337"/>
                </a:lnTo>
                <a:lnTo>
                  <a:pt x="2011559" y="42862"/>
                </a:lnTo>
                <a:lnTo>
                  <a:pt x="2065536" y="42861"/>
                </a:lnTo>
                <a:lnTo>
                  <a:pt x="2075059" y="38100"/>
                </a:lnTo>
                <a:lnTo>
                  <a:pt x="1998859" y="0"/>
                </a:lnTo>
                <a:close/>
              </a:path>
              <a:path w="2075179" h="76200">
                <a:moveTo>
                  <a:pt x="0" y="33336"/>
                </a:moveTo>
                <a:lnTo>
                  <a:pt x="0" y="42861"/>
                </a:lnTo>
                <a:lnTo>
                  <a:pt x="1998859" y="42862"/>
                </a:lnTo>
                <a:lnTo>
                  <a:pt x="1998859" y="33337"/>
                </a:lnTo>
                <a:lnTo>
                  <a:pt x="0" y="33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26602" y="2354812"/>
            <a:ext cx="770255" cy="2840990"/>
          </a:xfrm>
          <a:custGeom>
            <a:avLst/>
            <a:gdLst/>
            <a:ahLst/>
            <a:cxnLst/>
            <a:rect l="l" t="t" r="r" b="b"/>
            <a:pathLst>
              <a:path w="770254" h="2840990">
                <a:moveTo>
                  <a:pt x="0" y="0"/>
                </a:moveTo>
                <a:lnTo>
                  <a:pt x="770121" y="0"/>
                </a:lnTo>
                <a:lnTo>
                  <a:pt x="770121" y="2840784"/>
                </a:lnTo>
                <a:lnTo>
                  <a:pt x="0" y="2840784"/>
                </a:lnTo>
                <a:lnTo>
                  <a:pt x="0" y="0"/>
                </a:lnTo>
                <a:close/>
              </a:path>
            </a:pathLst>
          </a:custGeom>
          <a:solidFill>
            <a:srgbClr val="C9DAF8">
              <a:alpha val="4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096724" y="1592934"/>
            <a:ext cx="762000" cy="3602990"/>
          </a:xfrm>
          <a:custGeom>
            <a:avLst/>
            <a:gdLst/>
            <a:ahLst/>
            <a:cxnLst/>
            <a:rect l="l" t="t" r="r" b="b"/>
            <a:pathLst>
              <a:path w="762000" h="3602990">
                <a:moveTo>
                  <a:pt x="761879" y="0"/>
                </a:moveTo>
                <a:lnTo>
                  <a:pt x="0" y="761878"/>
                </a:lnTo>
                <a:lnTo>
                  <a:pt x="0" y="3602662"/>
                </a:lnTo>
                <a:lnTo>
                  <a:pt x="761879" y="2840784"/>
                </a:lnTo>
                <a:lnTo>
                  <a:pt x="761879" y="0"/>
                </a:lnTo>
                <a:close/>
              </a:path>
            </a:pathLst>
          </a:custGeom>
          <a:solidFill>
            <a:srgbClr val="A2AFC7">
              <a:alpha val="4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26602" y="1592934"/>
            <a:ext cx="1532255" cy="762000"/>
          </a:xfrm>
          <a:custGeom>
            <a:avLst/>
            <a:gdLst/>
            <a:ahLst/>
            <a:cxnLst/>
            <a:rect l="l" t="t" r="r" b="b"/>
            <a:pathLst>
              <a:path w="1532254" h="762000">
                <a:moveTo>
                  <a:pt x="1532001" y="0"/>
                </a:moveTo>
                <a:lnTo>
                  <a:pt x="761879" y="0"/>
                </a:lnTo>
                <a:lnTo>
                  <a:pt x="0" y="761878"/>
                </a:lnTo>
                <a:lnTo>
                  <a:pt x="770121" y="761878"/>
                </a:lnTo>
                <a:lnTo>
                  <a:pt x="1532001" y="0"/>
                </a:lnTo>
                <a:close/>
              </a:path>
            </a:pathLst>
          </a:custGeom>
          <a:solidFill>
            <a:srgbClr val="D4E1F9">
              <a:alpha val="4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326602" y="1592934"/>
            <a:ext cx="1532255" cy="3602990"/>
          </a:xfrm>
          <a:custGeom>
            <a:avLst/>
            <a:gdLst/>
            <a:ahLst/>
            <a:cxnLst/>
            <a:rect l="l" t="t" r="r" b="b"/>
            <a:pathLst>
              <a:path w="1532254" h="3602990">
                <a:moveTo>
                  <a:pt x="0" y="761877"/>
                </a:moveTo>
                <a:lnTo>
                  <a:pt x="761879" y="0"/>
                </a:lnTo>
                <a:lnTo>
                  <a:pt x="1532001" y="0"/>
                </a:lnTo>
                <a:lnTo>
                  <a:pt x="1532001" y="2840784"/>
                </a:lnTo>
                <a:lnTo>
                  <a:pt x="770121" y="3602662"/>
                </a:lnTo>
                <a:lnTo>
                  <a:pt x="0" y="3602662"/>
                </a:lnTo>
                <a:lnTo>
                  <a:pt x="0" y="761877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26602" y="1592934"/>
            <a:ext cx="1532255" cy="762000"/>
          </a:xfrm>
          <a:custGeom>
            <a:avLst/>
            <a:gdLst/>
            <a:ahLst/>
            <a:cxnLst/>
            <a:rect l="l" t="t" r="r" b="b"/>
            <a:pathLst>
              <a:path w="1532254" h="762000">
                <a:moveTo>
                  <a:pt x="0" y="761877"/>
                </a:moveTo>
                <a:lnTo>
                  <a:pt x="770121" y="761877"/>
                </a:lnTo>
                <a:lnTo>
                  <a:pt x="1532001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096724" y="2354812"/>
            <a:ext cx="0" cy="2840990"/>
          </a:xfrm>
          <a:custGeom>
            <a:avLst/>
            <a:gdLst/>
            <a:ahLst/>
            <a:cxnLst/>
            <a:rect l="l" t="t" r="r" b="b"/>
            <a:pathLst>
              <a:path h="2840990">
                <a:moveTo>
                  <a:pt x="0" y="0"/>
                </a:moveTo>
                <a:lnTo>
                  <a:pt x="0" y="2840784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465363" y="5232908"/>
            <a:ext cx="333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5" dirty="0">
                <a:latin typeface="Arial"/>
                <a:cs typeface="Arial"/>
              </a:rPr>
              <a:t>32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741864" y="4815332"/>
            <a:ext cx="333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5" dirty="0">
                <a:latin typeface="Arial"/>
                <a:cs typeface="Arial"/>
              </a:rPr>
              <a:t>56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243166" y="3038347"/>
            <a:ext cx="333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5" dirty="0">
                <a:latin typeface="Arial"/>
                <a:cs typeface="Arial"/>
              </a:rPr>
              <a:t>56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892860" y="2492755"/>
            <a:ext cx="3400425" cy="2171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9275">
              <a:lnSpc>
                <a:spcPct val="100000"/>
              </a:lnSpc>
              <a:spcBef>
                <a:spcPts val="100"/>
              </a:spcBef>
            </a:pPr>
            <a:r>
              <a:rPr sz="2400" spc="-140" dirty="0">
                <a:latin typeface="Arial"/>
                <a:cs typeface="Arial"/>
              </a:rPr>
              <a:t>1x1 </a:t>
            </a:r>
            <a:r>
              <a:rPr sz="2400" spc="-300" dirty="0">
                <a:latin typeface="Arial"/>
                <a:cs typeface="Arial"/>
              </a:rPr>
              <a:t>CONV</a:t>
            </a:r>
            <a:endParaRPr sz="2400">
              <a:latin typeface="Arial"/>
              <a:cs typeface="Arial"/>
            </a:endParaRPr>
          </a:p>
          <a:p>
            <a:pPr marL="549275">
              <a:lnSpc>
                <a:spcPct val="100000"/>
              </a:lnSpc>
              <a:spcBef>
                <a:spcPts val="25"/>
              </a:spcBef>
            </a:pPr>
            <a:r>
              <a:rPr sz="2400" spc="10" dirty="0">
                <a:latin typeface="Arial"/>
                <a:cs typeface="Arial"/>
              </a:rPr>
              <a:t>with </a:t>
            </a:r>
            <a:r>
              <a:rPr sz="2400" spc="-125" dirty="0">
                <a:latin typeface="Arial"/>
                <a:cs typeface="Arial"/>
              </a:rPr>
              <a:t>32</a:t>
            </a:r>
            <a:r>
              <a:rPr sz="2400" spc="-285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filters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400"/>
              </a:lnSpc>
              <a:spcBef>
                <a:spcPts val="2435"/>
              </a:spcBef>
            </a:pPr>
            <a:r>
              <a:rPr sz="2400" spc="-140" dirty="0">
                <a:solidFill>
                  <a:srgbClr val="0000FF"/>
                </a:solidFill>
                <a:latin typeface="Arial"/>
                <a:cs typeface="Arial"/>
              </a:rPr>
              <a:t>(each </a:t>
            </a:r>
            <a:r>
              <a:rPr sz="2400" spc="15" dirty="0">
                <a:solidFill>
                  <a:srgbClr val="0000FF"/>
                </a:solidFill>
                <a:latin typeface="Arial"/>
                <a:cs typeface="Arial"/>
              </a:rPr>
              <a:t>filter </a:t>
            </a:r>
            <a:r>
              <a:rPr sz="2400" spc="-175" dirty="0">
                <a:solidFill>
                  <a:srgbClr val="0000FF"/>
                </a:solidFill>
                <a:latin typeface="Arial"/>
                <a:cs typeface="Arial"/>
              </a:rPr>
              <a:t>has </a:t>
            </a:r>
            <a:r>
              <a:rPr sz="2400" spc="-180" dirty="0">
                <a:solidFill>
                  <a:srgbClr val="0000FF"/>
                </a:solidFill>
                <a:latin typeface="Arial"/>
                <a:cs typeface="Arial"/>
              </a:rPr>
              <a:t>size</a:t>
            </a:r>
            <a:r>
              <a:rPr sz="2400" spc="-27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130" dirty="0">
                <a:solidFill>
                  <a:srgbClr val="0000FF"/>
                </a:solidFill>
                <a:latin typeface="Arial"/>
                <a:cs typeface="Arial"/>
              </a:rPr>
              <a:t>1x1x64,  </a:t>
            </a:r>
            <a:r>
              <a:rPr sz="2400" spc="-114" dirty="0">
                <a:solidFill>
                  <a:srgbClr val="0000FF"/>
                </a:solidFill>
                <a:latin typeface="Arial"/>
                <a:cs typeface="Arial"/>
              </a:rPr>
              <a:t>and </a:t>
            </a:r>
            <a:r>
              <a:rPr sz="2400" spc="-70" dirty="0">
                <a:solidFill>
                  <a:srgbClr val="0000FF"/>
                </a:solidFill>
                <a:latin typeface="Arial"/>
                <a:cs typeface="Arial"/>
              </a:rPr>
              <a:t>performs </a:t>
            </a:r>
            <a:r>
              <a:rPr sz="2400" spc="-190" dirty="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sz="2400" spc="-110" dirty="0">
                <a:solidFill>
                  <a:srgbClr val="0000FF"/>
                </a:solidFill>
                <a:latin typeface="Arial"/>
                <a:cs typeface="Arial"/>
              </a:rPr>
              <a:t>64-  </a:t>
            </a:r>
            <a:r>
              <a:rPr sz="2400" spc="-90" dirty="0">
                <a:solidFill>
                  <a:srgbClr val="0000FF"/>
                </a:solidFill>
                <a:latin typeface="Arial"/>
                <a:cs typeface="Arial"/>
              </a:rPr>
              <a:t>dimensional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dot</a:t>
            </a:r>
            <a:r>
              <a:rPr sz="2400" spc="-1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5" dirty="0">
                <a:solidFill>
                  <a:srgbClr val="0000FF"/>
                </a:solidFill>
                <a:latin typeface="Arial"/>
                <a:cs typeface="Arial"/>
              </a:rPr>
              <a:t>product)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47110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05273"/>
            <a:ext cx="52933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5" dirty="0"/>
              <a:t>1x1</a:t>
            </a:r>
            <a:r>
              <a:rPr spc="-210" dirty="0"/>
              <a:t> </a:t>
            </a:r>
            <a:r>
              <a:rPr spc="-165" dirty="0"/>
              <a:t>Convolution</a:t>
            </a:r>
          </a:p>
        </p:txBody>
      </p:sp>
      <p:sp>
        <p:nvSpPr>
          <p:cNvPr id="3" name="object 3"/>
          <p:cNvSpPr/>
          <p:nvPr/>
        </p:nvSpPr>
        <p:spPr>
          <a:xfrm>
            <a:off x="1432698" y="2524217"/>
            <a:ext cx="1316355" cy="2671445"/>
          </a:xfrm>
          <a:custGeom>
            <a:avLst/>
            <a:gdLst/>
            <a:ahLst/>
            <a:cxnLst/>
            <a:rect l="l" t="t" r="r" b="b"/>
            <a:pathLst>
              <a:path w="1316355" h="2671445">
                <a:moveTo>
                  <a:pt x="0" y="0"/>
                </a:moveTo>
                <a:lnTo>
                  <a:pt x="1316131" y="0"/>
                </a:lnTo>
                <a:lnTo>
                  <a:pt x="1316131" y="2671378"/>
                </a:lnTo>
                <a:lnTo>
                  <a:pt x="0" y="2671378"/>
                </a:lnTo>
                <a:lnTo>
                  <a:pt x="0" y="0"/>
                </a:lnTo>
                <a:close/>
              </a:path>
            </a:pathLst>
          </a:custGeom>
          <a:solidFill>
            <a:srgbClr val="C9DAF8">
              <a:alpha val="4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48829" y="1592934"/>
            <a:ext cx="931544" cy="3602990"/>
          </a:xfrm>
          <a:custGeom>
            <a:avLst/>
            <a:gdLst/>
            <a:ahLst/>
            <a:cxnLst/>
            <a:rect l="l" t="t" r="r" b="b"/>
            <a:pathLst>
              <a:path w="931545" h="3602990">
                <a:moveTo>
                  <a:pt x="931283" y="0"/>
                </a:moveTo>
                <a:lnTo>
                  <a:pt x="0" y="931283"/>
                </a:lnTo>
                <a:lnTo>
                  <a:pt x="0" y="3602662"/>
                </a:lnTo>
                <a:lnTo>
                  <a:pt x="931283" y="2671380"/>
                </a:lnTo>
                <a:lnTo>
                  <a:pt x="931283" y="0"/>
                </a:lnTo>
                <a:close/>
              </a:path>
            </a:pathLst>
          </a:custGeom>
          <a:solidFill>
            <a:srgbClr val="A2AFC7">
              <a:alpha val="4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32698" y="1592934"/>
            <a:ext cx="2247900" cy="931544"/>
          </a:xfrm>
          <a:custGeom>
            <a:avLst/>
            <a:gdLst/>
            <a:ahLst/>
            <a:cxnLst/>
            <a:rect l="l" t="t" r="r" b="b"/>
            <a:pathLst>
              <a:path w="2247900" h="931544">
                <a:moveTo>
                  <a:pt x="2247414" y="0"/>
                </a:moveTo>
                <a:lnTo>
                  <a:pt x="931283" y="0"/>
                </a:lnTo>
                <a:lnTo>
                  <a:pt x="0" y="931283"/>
                </a:lnTo>
                <a:lnTo>
                  <a:pt x="1316131" y="931283"/>
                </a:lnTo>
                <a:lnTo>
                  <a:pt x="2247414" y="0"/>
                </a:lnTo>
                <a:close/>
              </a:path>
            </a:pathLst>
          </a:custGeom>
          <a:solidFill>
            <a:srgbClr val="D4E1F9">
              <a:alpha val="4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32698" y="1592934"/>
            <a:ext cx="2247900" cy="3602990"/>
          </a:xfrm>
          <a:custGeom>
            <a:avLst/>
            <a:gdLst/>
            <a:ahLst/>
            <a:cxnLst/>
            <a:rect l="l" t="t" r="r" b="b"/>
            <a:pathLst>
              <a:path w="2247900" h="3602990">
                <a:moveTo>
                  <a:pt x="0" y="931282"/>
                </a:moveTo>
                <a:lnTo>
                  <a:pt x="931283" y="0"/>
                </a:lnTo>
                <a:lnTo>
                  <a:pt x="2247415" y="0"/>
                </a:lnTo>
                <a:lnTo>
                  <a:pt x="2247415" y="2671379"/>
                </a:lnTo>
                <a:lnTo>
                  <a:pt x="1316131" y="3602662"/>
                </a:lnTo>
                <a:lnTo>
                  <a:pt x="0" y="3602662"/>
                </a:lnTo>
                <a:lnTo>
                  <a:pt x="0" y="931282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32698" y="1592934"/>
            <a:ext cx="2247900" cy="931544"/>
          </a:xfrm>
          <a:custGeom>
            <a:avLst/>
            <a:gdLst/>
            <a:ahLst/>
            <a:cxnLst/>
            <a:rect l="l" t="t" r="r" b="b"/>
            <a:pathLst>
              <a:path w="2247900" h="931544">
                <a:moveTo>
                  <a:pt x="0" y="931282"/>
                </a:moveTo>
                <a:lnTo>
                  <a:pt x="1316131" y="931282"/>
                </a:lnTo>
                <a:lnTo>
                  <a:pt x="2247415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48829" y="2524216"/>
            <a:ext cx="0" cy="2671445"/>
          </a:xfrm>
          <a:custGeom>
            <a:avLst/>
            <a:gdLst/>
            <a:ahLst/>
            <a:cxnLst/>
            <a:rect l="l" t="t" r="r" b="b"/>
            <a:pathLst>
              <a:path h="2671445">
                <a:moveTo>
                  <a:pt x="0" y="0"/>
                </a:moveTo>
                <a:lnTo>
                  <a:pt x="0" y="2671379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880777" y="5232908"/>
            <a:ext cx="333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5" dirty="0">
                <a:latin typeface="Arial"/>
                <a:cs typeface="Arial"/>
              </a:rPr>
              <a:t>64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58853" y="4711700"/>
            <a:ext cx="333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5" dirty="0">
                <a:latin typeface="Arial"/>
                <a:cs typeface="Arial"/>
              </a:rPr>
              <a:t>56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96346" y="2797555"/>
            <a:ext cx="333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5" dirty="0">
                <a:latin typeface="Arial"/>
                <a:cs typeface="Arial"/>
              </a:rPr>
              <a:t>56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249170" y="3392557"/>
            <a:ext cx="2075180" cy="76200"/>
          </a:xfrm>
          <a:custGeom>
            <a:avLst/>
            <a:gdLst/>
            <a:ahLst/>
            <a:cxnLst/>
            <a:rect l="l" t="t" r="r" b="b"/>
            <a:pathLst>
              <a:path w="2075179" h="76200">
                <a:moveTo>
                  <a:pt x="1998859" y="42862"/>
                </a:moveTo>
                <a:lnTo>
                  <a:pt x="1998859" y="76200"/>
                </a:lnTo>
                <a:lnTo>
                  <a:pt x="2065534" y="42862"/>
                </a:lnTo>
                <a:lnTo>
                  <a:pt x="1998859" y="42862"/>
                </a:lnTo>
                <a:close/>
              </a:path>
              <a:path w="2075179" h="76200">
                <a:moveTo>
                  <a:pt x="1998859" y="33337"/>
                </a:moveTo>
                <a:lnTo>
                  <a:pt x="1998859" y="42862"/>
                </a:lnTo>
                <a:lnTo>
                  <a:pt x="2011559" y="42862"/>
                </a:lnTo>
                <a:lnTo>
                  <a:pt x="2011559" y="33337"/>
                </a:lnTo>
                <a:lnTo>
                  <a:pt x="1998859" y="33337"/>
                </a:lnTo>
                <a:close/>
              </a:path>
              <a:path w="2075179" h="76200">
                <a:moveTo>
                  <a:pt x="1998859" y="0"/>
                </a:moveTo>
                <a:lnTo>
                  <a:pt x="1998859" y="33337"/>
                </a:lnTo>
                <a:lnTo>
                  <a:pt x="2011559" y="33337"/>
                </a:lnTo>
                <a:lnTo>
                  <a:pt x="2011559" y="42862"/>
                </a:lnTo>
                <a:lnTo>
                  <a:pt x="2065536" y="42861"/>
                </a:lnTo>
                <a:lnTo>
                  <a:pt x="2075059" y="38100"/>
                </a:lnTo>
                <a:lnTo>
                  <a:pt x="1998859" y="0"/>
                </a:lnTo>
                <a:close/>
              </a:path>
              <a:path w="2075179" h="76200">
                <a:moveTo>
                  <a:pt x="0" y="33336"/>
                </a:moveTo>
                <a:lnTo>
                  <a:pt x="0" y="42861"/>
                </a:lnTo>
                <a:lnTo>
                  <a:pt x="1998859" y="42862"/>
                </a:lnTo>
                <a:lnTo>
                  <a:pt x="1998859" y="33337"/>
                </a:lnTo>
                <a:lnTo>
                  <a:pt x="0" y="33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26602" y="2354812"/>
            <a:ext cx="770255" cy="2840990"/>
          </a:xfrm>
          <a:custGeom>
            <a:avLst/>
            <a:gdLst/>
            <a:ahLst/>
            <a:cxnLst/>
            <a:rect l="l" t="t" r="r" b="b"/>
            <a:pathLst>
              <a:path w="770254" h="2840990">
                <a:moveTo>
                  <a:pt x="0" y="0"/>
                </a:moveTo>
                <a:lnTo>
                  <a:pt x="770121" y="0"/>
                </a:lnTo>
                <a:lnTo>
                  <a:pt x="770121" y="2840784"/>
                </a:lnTo>
                <a:lnTo>
                  <a:pt x="0" y="2840784"/>
                </a:lnTo>
                <a:lnTo>
                  <a:pt x="0" y="0"/>
                </a:lnTo>
                <a:close/>
              </a:path>
            </a:pathLst>
          </a:custGeom>
          <a:solidFill>
            <a:srgbClr val="C9DAF8">
              <a:alpha val="4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096724" y="1592934"/>
            <a:ext cx="762000" cy="3602990"/>
          </a:xfrm>
          <a:custGeom>
            <a:avLst/>
            <a:gdLst/>
            <a:ahLst/>
            <a:cxnLst/>
            <a:rect l="l" t="t" r="r" b="b"/>
            <a:pathLst>
              <a:path w="762000" h="3602990">
                <a:moveTo>
                  <a:pt x="761879" y="0"/>
                </a:moveTo>
                <a:lnTo>
                  <a:pt x="0" y="761878"/>
                </a:lnTo>
                <a:lnTo>
                  <a:pt x="0" y="3602662"/>
                </a:lnTo>
                <a:lnTo>
                  <a:pt x="761879" y="2840784"/>
                </a:lnTo>
                <a:lnTo>
                  <a:pt x="761879" y="0"/>
                </a:lnTo>
                <a:close/>
              </a:path>
            </a:pathLst>
          </a:custGeom>
          <a:solidFill>
            <a:srgbClr val="A2AFC7">
              <a:alpha val="4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26602" y="1592934"/>
            <a:ext cx="1532255" cy="762000"/>
          </a:xfrm>
          <a:custGeom>
            <a:avLst/>
            <a:gdLst/>
            <a:ahLst/>
            <a:cxnLst/>
            <a:rect l="l" t="t" r="r" b="b"/>
            <a:pathLst>
              <a:path w="1532254" h="762000">
                <a:moveTo>
                  <a:pt x="1532001" y="0"/>
                </a:moveTo>
                <a:lnTo>
                  <a:pt x="761879" y="0"/>
                </a:lnTo>
                <a:lnTo>
                  <a:pt x="0" y="761878"/>
                </a:lnTo>
                <a:lnTo>
                  <a:pt x="770121" y="761878"/>
                </a:lnTo>
                <a:lnTo>
                  <a:pt x="1532001" y="0"/>
                </a:lnTo>
                <a:close/>
              </a:path>
            </a:pathLst>
          </a:custGeom>
          <a:solidFill>
            <a:srgbClr val="D4E1F9">
              <a:alpha val="4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326602" y="1592934"/>
            <a:ext cx="1532255" cy="3602990"/>
          </a:xfrm>
          <a:custGeom>
            <a:avLst/>
            <a:gdLst/>
            <a:ahLst/>
            <a:cxnLst/>
            <a:rect l="l" t="t" r="r" b="b"/>
            <a:pathLst>
              <a:path w="1532254" h="3602990">
                <a:moveTo>
                  <a:pt x="0" y="761877"/>
                </a:moveTo>
                <a:lnTo>
                  <a:pt x="761879" y="0"/>
                </a:lnTo>
                <a:lnTo>
                  <a:pt x="1532001" y="0"/>
                </a:lnTo>
                <a:lnTo>
                  <a:pt x="1532001" y="2840784"/>
                </a:lnTo>
                <a:lnTo>
                  <a:pt x="770121" y="3602662"/>
                </a:lnTo>
                <a:lnTo>
                  <a:pt x="0" y="3602662"/>
                </a:lnTo>
                <a:lnTo>
                  <a:pt x="0" y="761877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26602" y="1592934"/>
            <a:ext cx="1532255" cy="762000"/>
          </a:xfrm>
          <a:custGeom>
            <a:avLst/>
            <a:gdLst/>
            <a:ahLst/>
            <a:cxnLst/>
            <a:rect l="l" t="t" r="r" b="b"/>
            <a:pathLst>
              <a:path w="1532254" h="762000">
                <a:moveTo>
                  <a:pt x="0" y="761877"/>
                </a:moveTo>
                <a:lnTo>
                  <a:pt x="770121" y="761877"/>
                </a:lnTo>
                <a:lnTo>
                  <a:pt x="1532001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096724" y="2354812"/>
            <a:ext cx="0" cy="2840990"/>
          </a:xfrm>
          <a:custGeom>
            <a:avLst/>
            <a:gdLst/>
            <a:ahLst/>
            <a:cxnLst/>
            <a:rect l="l" t="t" r="r" b="b"/>
            <a:pathLst>
              <a:path h="2840990">
                <a:moveTo>
                  <a:pt x="0" y="0"/>
                </a:moveTo>
                <a:lnTo>
                  <a:pt x="0" y="2840784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465363" y="5232908"/>
            <a:ext cx="333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5" dirty="0">
                <a:latin typeface="Arial"/>
                <a:cs typeface="Arial"/>
              </a:rPr>
              <a:t>32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741864" y="4815332"/>
            <a:ext cx="333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5" dirty="0">
                <a:latin typeface="Arial"/>
                <a:cs typeface="Arial"/>
              </a:rPr>
              <a:t>56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243166" y="3038347"/>
            <a:ext cx="333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5" dirty="0">
                <a:latin typeface="Arial"/>
                <a:cs typeface="Arial"/>
              </a:rPr>
              <a:t>56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153000" y="5997955"/>
            <a:ext cx="39363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0" dirty="0">
                <a:latin typeface="Arial"/>
                <a:cs typeface="Arial"/>
              </a:rPr>
              <a:t>Lin </a:t>
            </a:r>
            <a:r>
              <a:rPr sz="1800" spc="-10" dirty="0">
                <a:latin typeface="Arial"/>
                <a:cs typeface="Arial"/>
              </a:rPr>
              <a:t>et </a:t>
            </a:r>
            <a:r>
              <a:rPr sz="1800" spc="-65" dirty="0">
                <a:latin typeface="Arial"/>
                <a:cs typeface="Arial"/>
              </a:rPr>
              <a:t>al, </a:t>
            </a:r>
            <a:r>
              <a:rPr sz="1800" spc="-20" dirty="0">
                <a:latin typeface="Arial"/>
                <a:cs typeface="Arial"/>
              </a:rPr>
              <a:t>“Network </a:t>
            </a:r>
            <a:r>
              <a:rPr sz="1800" spc="-25" dirty="0">
                <a:latin typeface="Arial"/>
                <a:cs typeface="Arial"/>
              </a:rPr>
              <a:t>in </a:t>
            </a:r>
            <a:r>
              <a:rPr sz="1800" spc="-45" dirty="0">
                <a:latin typeface="Arial"/>
                <a:cs typeface="Arial"/>
              </a:rPr>
              <a:t>Network”,</a:t>
            </a:r>
            <a:r>
              <a:rPr sz="1800" spc="-195" dirty="0">
                <a:latin typeface="Arial"/>
                <a:cs typeface="Arial"/>
              </a:rPr>
              <a:t> </a:t>
            </a:r>
            <a:r>
              <a:rPr sz="1800" spc="-240" dirty="0">
                <a:latin typeface="Arial"/>
                <a:cs typeface="Arial"/>
              </a:rPr>
              <a:t>ICLR </a:t>
            </a:r>
            <a:r>
              <a:rPr sz="1800" spc="-90" dirty="0">
                <a:latin typeface="Arial"/>
                <a:cs typeface="Arial"/>
              </a:rPr>
              <a:t>2014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160493" y="2492755"/>
            <a:ext cx="4132579" cy="32912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82065">
              <a:lnSpc>
                <a:spcPct val="100000"/>
              </a:lnSpc>
              <a:spcBef>
                <a:spcPts val="100"/>
              </a:spcBef>
            </a:pPr>
            <a:r>
              <a:rPr sz="2400" spc="-140" dirty="0">
                <a:latin typeface="Arial"/>
                <a:cs typeface="Arial"/>
              </a:rPr>
              <a:t>1x1 </a:t>
            </a:r>
            <a:r>
              <a:rPr sz="2400" spc="-300" dirty="0">
                <a:latin typeface="Arial"/>
                <a:cs typeface="Arial"/>
              </a:rPr>
              <a:t>CONV</a:t>
            </a:r>
            <a:endParaRPr sz="2400">
              <a:latin typeface="Arial"/>
              <a:cs typeface="Arial"/>
            </a:endParaRPr>
          </a:p>
          <a:p>
            <a:pPr marL="1282065">
              <a:lnSpc>
                <a:spcPct val="100000"/>
              </a:lnSpc>
              <a:spcBef>
                <a:spcPts val="25"/>
              </a:spcBef>
            </a:pPr>
            <a:r>
              <a:rPr sz="2400" spc="10" dirty="0">
                <a:latin typeface="Arial"/>
                <a:cs typeface="Arial"/>
              </a:rPr>
              <a:t>with </a:t>
            </a:r>
            <a:r>
              <a:rPr sz="2400" spc="-125" dirty="0">
                <a:latin typeface="Arial"/>
                <a:cs typeface="Arial"/>
              </a:rPr>
              <a:t>32</a:t>
            </a:r>
            <a:r>
              <a:rPr sz="2400" spc="-285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filters</a:t>
            </a:r>
            <a:endParaRPr sz="2400">
              <a:latin typeface="Arial"/>
              <a:cs typeface="Arial"/>
            </a:endParaRPr>
          </a:p>
          <a:p>
            <a:pPr marL="744855" marR="5080">
              <a:lnSpc>
                <a:spcPct val="100400"/>
              </a:lnSpc>
              <a:spcBef>
                <a:spcPts val="2435"/>
              </a:spcBef>
            </a:pPr>
            <a:r>
              <a:rPr sz="2400" spc="-140" dirty="0">
                <a:solidFill>
                  <a:srgbClr val="0000FF"/>
                </a:solidFill>
                <a:latin typeface="Arial"/>
                <a:cs typeface="Arial"/>
              </a:rPr>
              <a:t>(each </a:t>
            </a:r>
            <a:r>
              <a:rPr sz="2400" spc="15" dirty="0">
                <a:solidFill>
                  <a:srgbClr val="0000FF"/>
                </a:solidFill>
                <a:latin typeface="Arial"/>
                <a:cs typeface="Arial"/>
              </a:rPr>
              <a:t>filter </a:t>
            </a:r>
            <a:r>
              <a:rPr sz="2400" spc="-175" dirty="0">
                <a:solidFill>
                  <a:srgbClr val="0000FF"/>
                </a:solidFill>
                <a:latin typeface="Arial"/>
                <a:cs typeface="Arial"/>
              </a:rPr>
              <a:t>has </a:t>
            </a:r>
            <a:r>
              <a:rPr sz="2400" spc="-180" dirty="0">
                <a:solidFill>
                  <a:srgbClr val="0000FF"/>
                </a:solidFill>
                <a:latin typeface="Arial"/>
                <a:cs typeface="Arial"/>
              </a:rPr>
              <a:t>size</a:t>
            </a:r>
            <a:r>
              <a:rPr sz="2400" spc="-27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130" dirty="0">
                <a:solidFill>
                  <a:srgbClr val="0000FF"/>
                </a:solidFill>
                <a:latin typeface="Arial"/>
                <a:cs typeface="Arial"/>
              </a:rPr>
              <a:t>1x1x64,  </a:t>
            </a:r>
            <a:r>
              <a:rPr sz="2400" spc="-114" dirty="0">
                <a:solidFill>
                  <a:srgbClr val="0000FF"/>
                </a:solidFill>
                <a:latin typeface="Arial"/>
                <a:cs typeface="Arial"/>
              </a:rPr>
              <a:t>and </a:t>
            </a:r>
            <a:r>
              <a:rPr sz="2400" spc="-70" dirty="0">
                <a:solidFill>
                  <a:srgbClr val="0000FF"/>
                </a:solidFill>
                <a:latin typeface="Arial"/>
                <a:cs typeface="Arial"/>
              </a:rPr>
              <a:t>performs </a:t>
            </a:r>
            <a:r>
              <a:rPr sz="2400" spc="-190" dirty="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sz="2400" spc="-110" dirty="0">
                <a:solidFill>
                  <a:srgbClr val="0000FF"/>
                </a:solidFill>
                <a:latin typeface="Arial"/>
                <a:cs typeface="Arial"/>
              </a:rPr>
              <a:t>64-  </a:t>
            </a:r>
            <a:r>
              <a:rPr sz="2400" spc="-90" dirty="0">
                <a:solidFill>
                  <a:srgbClr val="0000FF"/>
                </a:solidFill>
                <a:latin typeface="Arial"/>
                <a:cs typeface="Arial"/>
              </a:rPr>
              <a:t>dimensional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dot</a:t>
            </a:r>
            <a:r>
              <a:rPr sz="2400" spc="-1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5" dirty="0">
                <a:solidFill>
                  <a:srgbClr val="0000FF"/>
                </a:solidFill>
                <a:latin typeface="Arial"/>
                <a:cs typeface="Arial"/>
              </a:rPr>
              <a:t>product)</a:t>
            </a:r>
            <a:endParaRPr sz="2400">
              <a:latin typeface="Arial"/>
              <a:cs typeface="Arial"/>
            </a:endParaRPr>
          </a:p>
          <a:p>
            <a:pPr marL="12700" marR="646430">
              <a:lnSpc>
                <a:spcPct val="101400"/>
              </a:lnSpc>
              <a:spcBef>
                <a:spcPts val="2000"/>
              </a:spcBef>
            </a:pPr>
            <a:r>
              <a:rPr sz="2800" spc="-170" dirty="0">
                <a:latin typeface="Arial"/>
                <a:cs typeface="Arial"/>
              </a:rPr>
              <a:t>Stacking </a:t>
            </a:r>
            <a:r>
              <a:rPr sz="2800" spc="-155" dirty="0">
                <a:latin typeface="Arial"/>
                <a:cs typeface="Arial"/>
              </a:rPr>
              <a:t>1x1 </a:t>
            </a:r>
            <a:r>
              <a:rPr sz="2800" spc="-150" dirty="0">
                <a:latin typeface="Arial"/>
                <a:cs typeface="Arial"/>
              </a:rPr>
              <a:t>conv </a:t>
            </a:r>
            <a:r>
              <a:rPr sz="2800" spc="-155" dirty="0">
                <a:latin typeface="Arial"/>
                <a:cs typeface="Arial"/>
              </a:rPr>
              <a:t>layers  </a:t>
            </a:r>
            <a:r>
              <a:rPr sz="2800" spc="-180" dirty="0">
                <a:latin typeface="Arial"/>
                <a:cs typeface="Arial"/>
              </a:rPr>
              <a:t>gives </a:t>
            </a:r>
            <a:r>
              <a:rPr sz="2800" spc="-250" dirty="0">
                <a:latin typeface="Arial"/>
                <a:cs typeface="Arial"/>
              </a:rPr>
              <a:t>MLP </a:t>
            </a:r>
            <a:r>
              <a:rPr sz="2800" spc="-85" dirty="0">
                <a:latin typeface="Arial"/>
                <a:cs typeface="Arial"/>
              </a:rPr>
              <a:t>operating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90" dirty="0">
                <a:latin typeface="Arial"/>
                <a:cs typeface="Arial"/>
              </a:rPr>
              <a:t>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160493" y="5749035"/>
            <a:ext cx="28022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75" dirty="0">
                <a:latin typeface="Arial"/>
                <a:cs typeface="Arial"/>
              </a:rPr>
              <a:t>each </a:t>
            </a:r>
            <a:r>
              <a:rPr sz="2800" spc="-20" dirty="0">
                <a:latin typeface="Arial"/>
                <a:cs typeface="Arial"/>
              </a:rPr>
              <a:t>input</a:t>
            </a:r>
            <a:r>
              <a:rPr sz="2800" spc="-180" dirty="0">
                <a:latin typeface="Arial"/>
                <a:cs typeface="Arial"/>
              </a:rPr>
              <a:t> </a:t>
            </a:r>
            <a:r>
              <a:rPr sz="2800" spc="-60" dirty="0">
                <a:latin typeface="Arial"/>
                <a:cs typeface="Arial"/>
              </a:rPr>
              <a:t>position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31855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453834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Convolution</a:t>
            </a:r>
            <a:r>
              <a:rPr spc="-245" dirty="0"/>
              <a:t> </a:t>
            </a:r>
            <a:r>
              <a:rPr spc="-270" dirty="0"/>
              <a:t>Summary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7174" y="1336069"/>
            <a:ext cx="5283835" cy="30110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100"/>
              </a:spcBef>
            </a:pPr>
            <a:r>
              <a:rPr sz="2800" b="1" spc="-110" dirty="0">
                <a:latin typeface="Arial"/>
                <a:cs typeface="Arial"/>
              </a:rPr>
              <a:t>Input</a:t>
            </a:r>
            <a:r>
              <a:rPr sz="2800" spc="-110" dirty="0">
                <a:latin typeface="Arial"/>
                <a:cs typeface="Arial"/>
              </a:rPr>
              <a:t>: </a:t>
            </a:r>
            <a:r>
              <a:rPr sz="2800" spc="-200" dirty="0">
                <a:latin typeface="Arial"/>
                <a:cs typeface="Arial"/>
              </a:rPr>
              <a:t>C</a:t>
            </a:r>
            <a:r>
              <a:rPr sz="2850" spc="-300" baseline="-17543" dirty="0">
                <a:latin typeface="Arial"/>
                <a:cs typeface="Arial"/>
              </a:rPr>
              <a:t>in </a:t>
            </a:r>
            <a:r>
              <a:rPr sz="2800" spc="-190" dirty="0">
                <a:latin typeface="Arial"/>
                <a:cs typeface="Arial"/>
              </a:rPr>
              <a:t>x </a:t>
            </a:r>
            <a:r>
              <a:rPr sz="2800" spc="-280" dirty="0">
                <a:latin typeface="Arial"/>
                <a:cs typeface="Arial"/>
              </a:rPr>
              <a:t>H </a:t>
            </a:r>
            <a:r>
              <a:rPr sz="2800" spc="-190" dirty="0">
                <a:latin typeface="Arial"/>
                <a:cs typeface="Arial"/>
              </a:rPr>
              <a:t>x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spc="-155" dirty="0">
                <a:latin typeface="Arial"/>
                <a:cs typeface="Arial"/>
              </a:rPr>
              <a:t>W</a:t>
            </a:r>
            <a:endParaRPr sz="2800" dirty="0">
              <a:latin typeface="Arial"/>
              <a:cs typeface="Arial"/>
            </a:endParaRPr>
          </a:p>
          <a:p>
            <a:pPr marL="88900">
              <a:lnSpc>
                <a:spcPts val="3335"/>
              </a:lnSpc>
              <a:spcBef>
                <a:spcPts val="25"/>
              </a:spcBef>
            </a:pPr>
            <a:r>
              <a:rPr sz="2800" b="1" spc="-175" dirty="0">
                <a:latin typeface="Arial"/>
                <a:cs typeface="Arial"/>
              </a:rPr>
              <a:t>Hyperparameters</a:t>
            </a:r>
            <a:r>
              <a:rPr sz="2800" spc="-175" dirty="0">
                <a:latin typeface="Arial"/>
                <a:cs typeface="Arial"/>
              </a:rPr>
              <a:t>:</a:t>
            </a:r>
            <a:endParaRPr sz="2800" dirty="0">
              <a:latin typeface="Arial"/>
              <a:cs typeface="Arial"/>
            </a:endParaRPr>
          </a:p>
          <a:p>
            <a:pPr marL="546100" indent="-457200">
              <a:lnSpc>
                <a:spcPts val="3335"/>
              </a:lnSpc>
              <a:buFont typeface="Arial"/>
              <a:buChar char="-"/>
              <a:tabLst>
                <a:tab pos="545465" algn="l"/>
                <a:tab pos="546100" algn="l"/>
              </a:tabLst>
            </a:pPr>
            <a:r>
              <a:rPr sz="2800" b="1" spc="-204" dirty="0">
                <a:latin typeface="Arial"/>
                <a:cs typeface="Arial"/>
              </a:rPr>
              <a:t>Kernel </a:t>
            </a:r>
            <a:r>
              <a:rPr sz="2800" b="1" spc="-215" dirty="0">
                <a:latin typeface="Arial"/>
                <a:cs typeface="Arial"/>
              </a:rPr>
              <a:t>size</a:t>
            </a:r>
            <a:r>
              <a:rPr sz="2800" spc="-215" dirty="0">
                <a:latin typeface="Arial"/>
                <a:cs typeface="Arial"/>
              </a:rPr>
              <a:t>: </a:t>
            </a:r>
            <a:r>
              <a:rPr sz="2800" spc="-310" dirty="0">
                <a:latin typeface="Arial"/>
                <a:cs typeface="Arial"/>
              </a:rPr>
              <a:t>K</a:t>
            </a:r>
            <a:r>
              <a:rPr sz="2850" spc="-465" baseline="-17543" dirty="0">
                <a:latin typeface="Arial"/>
                <a:cs typeface="Arial"/>
              </a:rPr>
              <a:t>H </a:t>
            </a:r>
            <a:r>
              <a:rPr sz="2800" spc="-190" dirty="0">
                <a:latin typeface="Arial"/>
                <a:cs typeface="Arial"/>
              </a:rPr>
              <a:t>x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290" dirty="0">
                <a:latin typeface="Arial"/>
                <a:cs typeface="Arial"/>
              </a:rPr>
              <a:t>K</a:t>
            </a:r>
            <a:r>
              <a:rPr sz="2850" spc="-434" baseline="-17543" dirty="0">
                <a:latin typeface="Arial"/>
                <a:cs typeface="Arial"/>
              </a:rPr>
              <a:t>W</a:t>
            </a:r>
            <a:endParaRPr sz="2850" baseline="-17543" dirty="0">
              <a:latin typeface="Arial"/>
              <a:cs typeface="Arial"/>
            </a:endParaRPr>
          </a:p>
          <a:p>
            <a:pPr marL="546100" indent="-457200">
              <a:lnSpc>
                <a:spcPct val="100000"/>
              </a:lnSpc>
              <a:spcBef>
                <a:spcPts val="20"/>
              </a:spcBef>
              <a:buFont typeface="Arial"/>
              <a:buChar char="-"/>
              <a:tabLst>
                <a:tab pos="545465" algn="l"/>
                <a:tab pos="546100" algn="l"/>
              </a:tabLst>
            </a:pPr>
            <a:r>
              <a:rPr sz="2800" b="1" spc="-180" dirty="0">
                <a:latin typeface="Arial"/>
                <a:cs typeface="Arial"/>
              </a:rPr>
              <a:t>Number </a:t>
            </a:r>
            <a:r>
              <a:rPr sz="2800" b="1" spc="-125" dirty="0">
                <a:latin typeface="Arial"/>
                <a:cs typeface="Arial"/>
              </a:rPr>
              <a:t>filters</a:t>
            </a:r>
            <a:r>
              <a:rPr sz="2800" spc="-125" dirty="0">
                <a:latin typeface="Arial"/>
                <a:cs typeface="Arial"/>
              </a:rPr>
              <a:t>:</a:t>
            </a:r>
            <a:r>
              <a:rPr sz="2800" spc="-105" dirty="0">
                <a:latin typeface="Arial"/>
                <a:cs typeface="Arial"/>
              </a:rPr>
              <a:t> </a:t>
            </a:r>
            <a:r>
              <a:rPr sz="2800" spc="-150" dirty="0">
                <a:latin typeface="Arial"/>
                <a:cs typeface="Arial"/>
              </a:rPr>
              <a:t>C</a:t>
            </a:r>
            <a:r>
              <a:rPr sz="2850" spc="-225" baseline="-17543" dirty="0">
                <a:latin typeface="Arial"/>
                <a:cs typeface="Arial"/>
              </a:rPr>
              <a:t>out</a:t>
            </a:r>
            <a:endParaRPr sz="2850" baseline="-17543" dirty="0">
              <a:latin typeface="Arial"/>
              <a:cs typeface="Arial"/>
            </a:endParaRPr>
          </a:p>
          <a:p>
            <a:pPr marL="546100" indent="-457200">
              <a:lnSpc>
                <a:spcPts val="3335"/>
              </a:lnSpc>
              <a:spcBef>
                <a:spcPts val="50"/>
              </a:spcBef>
              <a:buFont typeface="Arial"/>
              <a:buChar char="-"/>
              <a:tabLst>
                <a:tab pos="545465" algn="l"/>
                <a:tab pos="546100" algn="l"/>
              </a:tabLst>
            </a:pPr>
            <a:r>
              <a:rPr sz="2800" b="1" spc="-220" dirty="0">
                <a:latin typeface="Arial"/>
                <a:cs typeface="Arial"/>
              </a:rPr>
              <a:t>Padding</a:t>
            </a:r>
            <a:r>
              <a:rPr sz="2800" spc="-220" dirty="0">
                <a:latin typeface="Arial"/>
                <a:cs typeface="Arial"/>
              </a:rPr>
              <a:t>: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-425" dirty="0">
                <a:latin typeface="Arial"/>
                <a:cs typeface="Arial"/>
              </a:rPr>
              <a:t>P</a:t>
            </a:r>
            <a:endParaRPr sz="2800" dirty="0">
              <a:latin typeface="Arial"/>
              <a:cs typeface="Arial"/>
            </a:endParaRPr>
          </a:p>
          <a:p>
            <a:pPr marL="546100" indent="-457200">
              <a:lnSpc>
                <a:spcPts val="3335"/>
              </a:lnSpc>
              <a:buFont typeface="Arial"/>
              <a:buChar char="-"/>
              <a:tabLst>
                <a:tab pos="545465" algn="l"/>
                <a:tab pos="546100" algn="l"/>
              </a:tabLst>
            </a:pPr>
            <a:r>
              <a:rPr sz="2800" b="1" spc="-155" dirty="0">
                <a:latin typeface="Arial"/>
                <a:cs typeface="Arial"/>
              </a:rPr>
              <a:t>Stride</a:t>
            </a:r>
            <a:r>
              <a:rPr sz="2800" spc="-155" dirty="0">
                <a:latin typeface="Arial"/>
                <a:cs typeface="Arial"/>
              </a:rPr>
              <a:t>: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-585" dirty="0">
                <a:latin typeface="Arial"/>
                <a:cs typeface="Arial"/>
              </a:rPr>
              <a:t>S</a:t>
            </a:r>
            <a:endParaRPr sz="2800" dirty="0">
              <a:latin typeface="Arial"/>
              <a:cs typeface="Arial"/>
            </a:endParaRPr>
          </a:p>
          <a:p>
            <a:pPr marL="88900" marR="55880">
              <a:lnSpc>
                <a:spcPct val="99600"/>
              </a:lnSpc>
              <a:spcBef>
                <a:spcPts val="35"/>
              </a:spcBef>
            </a:pPr>
            <a:endParaRPr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0785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895843"/>
              </p:ext>
            </p:extLst>
          </p:nvPr>
        </p:nvGraphicFramePr>
        <p:xfrm>
          <a:off x="925170" y="2401142"/>
          <a:ext cx="665480" cy="252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5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131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700" b="1" spc="-65" dirty="0">
                          <a:latin typeface="Arial"/>
                          <a:cs typeface="Arial"/>
                        </a:rPr>
                        <a:t>56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1752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13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700" b="1" spc="-65" dirty="0">
                          <a:latin typeface="Arial"/>
                          <a:cs typeface="Arial"/>
                        </a:rPr>
                        <a:t>231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1752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131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700" b="1" spc="-65" dirty="0">
                          <a:latin typeface="Arial"/>
                          <a:cs typeface="Arial"/>
                        </a:rPr>
                        <a:t>24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1752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1310"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700" b="1" dirty="0">
                          <a:latin typeface="Arial"/>
                          <a:cs typeface="Arial"/>
                        </a:rPr>
                        <a:t>2</a:t>
                      </a:r>
                      <a:endParaRPr sz="1700" dirty="0">
                        <a:latin typeface="Arial"/>
                        <a:cs typeface="Arial"/>
                      </a:endParaRPr>
                    </a:p>
                  </a:txBody>
                  <a:tcPr marL="0" marR="0" marT="1752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1063229" y="4964699"/>
            <a:ext cx="527421" cy="32252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000" spc="-25" dirty="0">
                <a:latin typeface="Arial"/>
                <a:cs typeface="Arial"/>
              </a:rPr>
              <a:t>(</a:t>
            </a:r>
            <a:r>
              <a:rPr sz="2000" spc="-65" dirty="0">
                <a:latin typeface="Arial"/>
                <a:cs typeface="Arial"/>
              </a:rPr>
              <a:t>4</a:t>
            </a:r>
            <a:r>
              <a:rPr sz="2000" spc="-75" dirty="0">
                <a:latin typeface="Arial"/>
                <a:cs typeface="Arial"/>
              </a:rPr>
              <a:t>,</a:t>
            </a:r>
            <a:r>
              <a:rPr lang="en-US" sz="2000" spc="-75" dirty="0">
                <a:latin typeface="Arial"/>
                <a:cs typeface="Arial"/>
              </a:rPr>
              <a:t>1</a:t>
            </a:r>
            <a:r>
              <a:rPr sz="2000" spc="-55" dirty="0">
                <a:latin typeface="Arial"/>
                <a:cs typeface="Arial"/>
              </a:rPr>
              <a:t>)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925170" y="858476"/>
            <a:ext cx="10711017" cy="42800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5"/>
              </a:spcBef>
            </a:pPr>
            <a:r>
              <a:rPr sz="2800" b="1" spc="-180" dirty="0">
                <a:solidFill>
                  <a:srgbClr val="FF0000"/>
                </a:solidFill>
                <a:latin typeface="Arial"/>
                <a:cs typeface="Arial"/>
              </a:rPr>
              <a:t>Problem</a:t>
            </a:r>
            <a:r>
              <a:rPr sz="2800" spc="-180" dirty="0">
                <a:solidFill>
                  <a:srgbClr val="FF0000"/>
                </a:solidFill>
              </a:rPr>
              <a:t>: </a:t>
            </a:r>
            <a:r>
              <a:rPr sz="2800" spc="-335" dirty="0">
                <a:solidFill>
                  <a:srgbClr val="FF0000"/>
                </a:solidFill>
              </a:rPr>
              <a:t>So </a:t>
            </a:r>
            <a:r>
              <a:rPr sz="2800" spc="-55" dirty="0">
                <a:solidFill>
                  <a:srgbClr val="FF0000"/>
                </a:solidFill>
              </a:rPr>
              <a:t>far </a:t>
            </a:r>
            <a:r>
              <a:rPr sz="2800" spc="-45" dirty="0">
                <a:solidFill>
                  <a:srgbClr val="FF0000"/>
                </a:solidFill>
              </a:rPr>
              <a:t>our </a:t>
            </a:r>
            <a:r>
              <a:rPr sz="2800" spc="-130" dirty="0">
                <a:solidFill>
                  <a:srgbClr val="FF0000"/>
                </a:solidFill>
              </a:rPr>
              <a:t>classifiers </a:t>
            </a:r>
            <a:r>
              <a:rPr sz="2800" spc="-5" dirty="0">
                <a:solidFill>
                  <a:srgbClr val="FF0000"/>
                </a:solidFill>
              </a:rPr>
              <a:t>don’t  </a:t>
            </a:r>
            <a:r>
              <a:rPr sz="2800" spc="-114" dirty="0">
                <a:solidFill>
                  <a:srgbClr val="FF0000"/>
                </a:solidFill>
              </a:rPr>
              <a:t>respect </a:t>
            </a:r>
            <a:r>
              <a:rPr sz="2800" spc="-35" dirty="0">
                <a:solidFill>
                  <a:srgbClr val="FF0000"/>
                </a:solidFill>
              </a:rPr>
              <a:t>the </a:t>
            </a:r>
            <a:r>
              <a:rPr sz="2800" spc="-95" dirty="0">
                <a:solidFill>
                  <a:srgbClr val="FF0000"/>
                </a:solidFill>
              </a:rPr>
              <a:t>spatial </a:t>
            </a:r>
            <a:r>
              <a:rPr sz="2800" spc="-60" dirty="0">
                <a:solidFill>
                  <a:srgbClr val="FF0000"/>
                </a:solidFill>
              </a:rPr>
              <a:t>structure </a:t>
            </a:r>
            <a:r>
              <a:rPr sz="2800" spc="-5" dirty="0">
                <a:solidFill>
                  <a:srgbClr val="FF0000"/>
                </a:solidFill>
              </a:rPr>
              <a:t>of</a:t>
            </a:r>
            <a:r>
              <a:rPr sz="2800" spc="-450" dirty="0">
                <a:solidFill>
                  <a:srgbClr val="FF0000"/>
                </a:solidFill>
              </a:rPr>
              <a:t> </a:t>
            </a:r>
            <a:r>
              <a:rPr sz="2800" spc="-130" dirty="0">
                <a:solidFill>
                  <a:srgbClr val="FF0000"/>
                </a:solidFill>
              </a:rPr>
              <a:t>images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3A148659-7A4D-4845-8742-A6D1D8C17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597" y="1710099"/>
            <a:ext cx="78613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7271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332739"/>
            <a:ext cx="83115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25" dirty="0">
                <a:latin typeface="Arial"/>
                <a:cs typeface="Arial"/>
              </a:rPr>
              <a:t>Components </a:t>
            </a:r>
            <a:r>
              <a:rPr sz="4000" spc="-30" dirty="0">
                <a:latin typeface="Arial"/>
                <a:cs typeface="Arial"/>
              </a:rPr>
              <a:t>of </a:t>
            </a:r>
            <a:r>
              <a:rPr sz="4000" spc="-345" dirty="0">
                <a:latin typeface="Arial"/>
                <a:cs typeface="Arial"/>
              </a:rPr>
              <a:t>a </a:t>
            </a:r>
            <a:r>
              <a:rPr sz="4000" spc="-165" dirty="0">
                <a:latin typeface="Arial"/>
                <a:cs typeface="Arial"/>
              </a:rPr>
              <a:t>Convolutional</a:t>
            </a:r>
            <a:r>
              <a:rPr sz="4000" spc="-220" dirty="0">
                <a:latin typeface="Arial"/>
                <a:cs typeface="Arial"/>
              </a:rPr>
              <a:t> </a:t>
            </a:r>
            <a:r>
              <a:rPr sz="4000" spc="-130" dirty="0">
                <a:latin typeface="Arial"/>
                <a:cs typeface="Arial"/>
              </a:rPr>
              <a:t>Network</a:t>
            </a:r>
            <a:endParaRPr sz="40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302003" y="2468162"/>
            <a:ext cx="2401824" cy="18775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457401" y="1801159"/>
            <a:ext cx="20764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35" dirty="0">
                <a:latin typeface="Arial"/>
                <a:cs typeface="Arial"/>
              </a:rPr>
              <a:t>Pooling</a:t>
            </a:r>
            <a:r>
              <a:rPr sz="2800" spc="-220" dirty="0">
                <a:latin typeface="Arial"/>
                <a:cs typeface="Arial"/>
              </a:rPr>
              <a:t> Layers</a:t>
            </a:r>
            <a:endParaRPr sz="28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08721" y="3512464"/>
            <a:ext cx="3806825" cy="2874645"/>
          </a:xfrm>
          <a:custGeom>
            <a:avLst/>
            <a:gdLst/>
            <a:ahLst/>
            <a:cxnLst/>
            <a:rect l="l" t="t" r="r" b="b"/>
            <a:pathLst>
              <a:path w="3806825" h="2874645">
                <a:moveTo>
                  <a:pt x="0" y="0"/>
                </a:moveTo>
                <a:lnTo>
                  <a:pt x="3806686" y="0"/>
                </a:lnTo>
                <a:lnTo>
                  <a:pt x="3806686" y="2874313"/>
                </a:lnTo>
                <a:lnTo>
                  <a:pt x="0" y="287431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34600" y="3490641"/>
            <a:ext cx="3564890" cy="2874645"/>
          </a:xfrm>
          <a:custGeom>
            <a:avLst/>
            <a:gdLst/>
            <a:ahLst/>
            <a:cxnLst/>
            <a:rect l="l" t="t" r="r" b="b"/>
            <a:pathLst>
              <a:path w="3564890" h="2874645">
                <a:moveTo>
                  <a:pt x="0" y="0"/>
                </a:moveTo>
                <a:lnTo>
                  <a:pt x="3564820" y="0"/>
                </a:lnTo>
                <a:lnTo>
                  <a:pt x="3564820" y="2874312"/>
                </a:lnTo>
                <a:lnTo>
                  <a:pt x="0" y="28743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04003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90208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-170" dirty="0"/>
              <a:t>Pooling </a:t>
            </a:r>
            <a:r>
              <a:rPr sz="3900" spc="-254" dirty="0"/>
              <a:t>Layers</a:t>
            </a:r>
            <a:r>
              <a:rPr sz="4000" spc="-254" dirty="0"/>
              <a:t>: </a:t>
            </a:r>
            <a:r>
              <a:rPr sz="4000" spc="-125" dirty="0"/>
              <a:t>Another </a:t>
            </a:r>
            <a:r>
              <a:rPr sz="4000" spc="-265" dirty="0"/>
              <a:t>way </a:t>
            </a:r>
            <a:r>
              <a:rPr sz="4000" spc="5" dirty="0"/>
              <a:t>to</a:t>
            </a:r>
            <a:r>
              <a:rPr sz="4000" spc="-220" dirty="0"/>
              <a:t> </a:t>
            </a:r>
            <a:r>
              <a:rPr sz="4000" spc="-195" dirty="0"/>
              <a:t>downsample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1642872" y="1807463"/>
            <a:ext cx="5815583" cy="4184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43012" y="1429003"/>
            <a:ext cx="1794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5" dirty="0">
                <a:latin typeface="Arial"/>
                <a:cs typeface="Arial"/>
              </a:rPr>
              <a:t>64 </a:t>
            </a:r>
            <a:r>
              <a:rPr sz="2400" spc="-165" dirty="0">
                <a:latin typeface="Arial"/>
                <a:cs typeface="Arial"/>
              </a:rPr>
              <a:t>x </a:t>
            </a:r>
            <a:r>
              <a:rPr sz="2400" spc="-125" dirty="0">
                <a:latin typeface="Arial"/>
                <a:cs typeface="Arial"/>
              </a:rPr>
              <a:t>224 </a:t>
            </a:r>
            <a:r>
              <a:rPr sz="2400" spc="-165" dirty="0">
                <a:latin typeface="Arial"/>
                <a:cs typeface="Arial"/>
              </a:rPr>
              <a:t>x</a:t>
            </a:r>
            <a:r>
              <a:rPr sz="2400" spc="-190" dirty="0">
                <a:latin typeface="Arial"/>
                <a:cs typeface="Arial"/>
              </a:rPr>
              <a:t> </a:t>
            </a:r>
            <a:r>
              <a:rPr sz="2400" spc="-125" dirty="0">
                <a:latin typeface="Arial"/>
                <a:cs typeface="Arial"/>
              </a:rPr>
              <a:t>224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606520" y="1828801"/>
            <a:ext cx="1970405" cy="462280"/>
          </a:xfrm>
          <a:custGeom>
            <a:avLst/>
            <a:gdLst/>
            <a:ahLst/>
            <a:cxnLst/>
            <a:rect l="l" t="t" r="r" b="b"/>
            <a:pathLst>
              <a:path w="1970404" h="462280">
                <a:moveTo>
                  <a:pt x="0" y="0"/>
                </a:moveTo>
                <a:lnTo>
                  <a:pt x="1970410" y="0"/>
                </a:lnTo>
                <a:lnTo>
                  <a:pt x="1970410" y="461664"/>
                </a:lnTo>
                <a:lnTo>
                  <a:pt x="0" y="46166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685260" y="1837435"/>
            <a:ext cx="5556885" cy="2862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5" dirty="0">
                <a:latin typeface="Arial"/>
                <a:cs typeface="Arial"/>
              </a:rPr>
              <a:t>64 </a:t>
            </a:r>
            <a:r>
              <a:rPr sz="2400" spc="-165" dirty="0">
                <a:latin typeface="Arial"/>
                <a:cs typeface="Arial"/>
              </a:rPr>
              <a:t>x </a:t>
            </a:r>
            <a:r>
              <a:rPr sz="2400" spc="-125" dirty="0">
                <a:latin typeface="Arial"/>
                <a:cs typeface="Arial"/>
              </a:rPr>
              <a:t>112 </a:t>
            </a:r>
            <a:r>
              <a:rPr sz="2400" spc="-165" dirty="0">
                <a:latin typeface="Arial"/>
                <a:cs typeface="Arial"/>
              </a:rPr>
              <a:t>x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-125" dirty="0">
                <a:latin typeface="Arial"/>
                <a:cs typeface="Arial"/>
              </a:rPr>
              <a:t>112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700">
              <a:latin typeface="Arial"/>
              <a:cs typeface="Arial"/>
            </a:endParaRPr>
          </a:p>
          <a:p>
            <a:pPr marL="2491105" marR="5080">
              <a:lnSpc>
                <a:spcPts val="3790"/>
              </a:lnSpc>
            </a:pPr>
            <a:r>
              <a:rPr sz="3200" b="1" spc="-310" dirty="0">
                <a:latin typeface="Arial"/>
                <a:cs typeface="Arial"/>
              </a:rPr>
              <a:t>H</a:t>
            </a:r>
            <a:r>
              <a:rPr sz="3200" b="1" spc="-250" dirty="0">
                <a:latin typeface="Arial"/>
                <a:cs typeface="Arial"/>
              </a:rPr>
              <a:t>yp</a:t>
            </a:r>
            <a:r>
              <a:rPr sz="3200" b="1" spc="-170" dirty="0">
                <a:latin typeface="Arial"/>
                <a:cs typeface="Arial"/>
              </a:rPr>
              <a:t>e</a:t>
            </a:r>
            <a:r>
              <a:rPr sz="3200" b="1" spc="-110" dirty="0">
                <a:latin typeface="Arial"/>
                <a:cs typeface="Arial"/>
              </a:rPr>
              <a:t>r</a:t>
            </a:r>
            <a:r>
              <a:rPr sz="3200" b="1" spc="-250" dirty="0">
                <a:latin typeface="Arial"/>
                <a:cs typeface="Arial"/>
              </a:rPr>
              <a:t>p</a:t>
            </a:r>
            <a:r>
              <a:rPr sz="3200" b="1" spc="-210" dirty="0">
                <a:latin typeface="Arial"/>
                <a:cs typeface="Arial"/>
              </a:rPr>
              <a:t>a</a:t>
            </a:r>
            <a:r>
              <a:rPr sz="3200" b="1" spc="-180" dirty="0">
                <a:latin typeface="Arial"/>
                <a:cs typeface="Arial"/>
              </a:rPr>
              <a:t>r</a:t>
            </a:r>
            <a:r>
              <a:rPr sz="3200" b="1" spc="-210" dirty="0">
                <a:latin typeface="Arial"/>
                <a:cs typeface="Arial"/>
              </a:rPr>
              <a:t>a</a:t>
            </a:r>
            <a:r>
              <a:rPr sz="3200" b="1" spc="-250" dirty="0">
                <a:latin typeface="Arial"/>
                <a:cs typeface="Arial"/>
              </a:rPr>
              <a:t>m</a:t>
            </a:r>
            <a:r>
              <a:rPr sz="3200" b="1" spc="-195" dirty="0">
                <a:latin typeface="Arial"/>
                <a:cs typeface="Arial"/>
              </a:rPr>
              <a:t>e</a:t>
            </a:r>
            <a:r>
              <a:rPr sz="3200" b="1" spc="5" dirty="0">
                <a:latin typeface="Arial"/>
                <a:cs typeface="Arial"/>
              </a:rPr>
              <a:t>t</a:t>
            </a:r>
            <a:r>
              <a:rPr sz="3200" b="1" spc="-170" dirty="0">
                <a:latin typeface="Arial"/>
                <a:cs typeface="Arial"/>
              </a:rPr>
              <a:t>e</a:t>
            </a:r>
            <a:r>
              <a:rPr sz="3200" b="1" spc="-155" dirty="0">
                <a:latin typeface="Arial"/>
                <a:cs typeface="Arial"/>
              </a:rPr>
              <a:t>r</a:t>
            </a:r>
            <a:r>
              <a:rPr sz="3200" b="1" spc="-505" dirty="0">
                <a:latin typeface="Arial"/>
                <a:cs typeface="Arial"/>
              </a:rPr>
              <a:t>s</a:t>
            </a:r>
            <a:r>
              <a:rPr sz="3200" spc="-35" dirty="0">
                <a:latin typeface="Arial"/>
                <a:cs typeface="Arial"/>
              </a:rPr>
              <a:t>:  </a:t>
            </a:r>
            <a:r>
              <a:rPr sz="3200" spc="-160" dirty="0">
                <a:latin typeface="Arial"/>
                <a:cs typeface="Arial"/>
              </a:rPr>
              <a:t>Kernel</a:t>
            </a:r>
            <a:r>
              <a:rPr sz="3200" spc="-175" dirty="0">
                <a:latin typeface="Arial"/>
                <a:cs typeface="Arial"/>
              </a:rPr>
              <a:t> </a:t>
            </a:r>
            <a:r>
              <a:rPr sz="3200" spc="-310" dirty="0">
                <a:latin typeface="Arial"/>
                <a:cs typeface="Arial"/>
              </a:rPr>
              <a:t>Size</a:t>
            </a:r>
            <a:endParaRPr sz="3200">
              <a:latin typeface="Arial"/>
              <a:cs typeface="Arial"/>
            </a:endParaRPr>
          </a:p>
          <a:p>
            <a:pPr marL="2491105">
              <a:lnSpc>
                <a:spcPts val="3770"/>
              </a:lnSpc>
            </a:pPr>
            <a:r>
              <a:rPr sz="3200" spc="-120" dirty="0">
                <a:latin typeface="Arial"/>
                <a:cs typeface="Arial"/>
              </a:rPr>
              <a:t>Stride</a:t>
            </a:r>
            <a:endParaRPr sz="3200">
              <a:latin typeface="Arial"/>
              <a:cs typeface="Arial"/>
            </a:endParaRPr>
          </a:p>
          <a:p>
            <a:pPr marL="2491105">
              <a:lnSpc>
                <a:spcPts val="3815"/>
              </a:lnSpc>
            </a:pPr>
            <a:r>
              <a:rPr sz="3200" spc="-155" dirty="0">
                <a:latin typeface="Arial"/>
                <a:cs typeface="Arial"/>
              </a:rPr>
              <a:t>Pooling</a:t>
            </a:r>
            <a:r>
              <a:rPr sz="3200" spc="-175" dirty="0">
                <a:latin typeface="Arial"/>
                <a:cs typeface="Arial"/>
              </a:rPr>
              <a:t> </a:t>
            </a:r>
            <a:r>
              <a:rPr sz="3200" spc="-45" dirty="0">
                <a:latin typeface="Arial"/>
                <a:cs typeface="Arial"/>
              </a:rPr>
              <a:t>function</a:t>
            </a:r>
            <a:endParaRPr sz="3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32351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25203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5" dirty="0"/>
              <a:t>Max</a:t>
            </a:r>
            <a:r>
              <a:rPr spc="-275" dirty="0"/>
              <a:t> </a:t>
            </a:r>
            <a:r>
              <a:rPr spc="-220" dirty="0"/>
              <a:t>Pooling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515569" y="1984015"/>
          <a:ext cx="3230879" cy="32304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7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7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7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77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076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1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1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2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4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6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5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200" b="1" dirty="0">
                          <a:latin typeface="Arial"/>
                          <a:cs typeface="Arial"/>
                        </a:rPr>
                        <a:t>6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7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200" b="1" dirty="0">
                          <a:latin typeface="Arial"/>
                          <a:cs typeface="Arial"/>
                        </a:rPr>
                        <a:t>8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76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200" b="1" dirty="0">
                          <a:latin typeface="Arial"/>
                          <a:cs typeface="Arial"/>
                        </a:rPr>
                        <a:t>3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2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1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0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76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1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2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3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200" b="1" dirty="0">
                          <a:latin typeface="Arial"/>
                          <a:cs typeface="Arial"/>
                        </a:rPr>
                        <a:t>4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603561" y="1394459"/>
            <a:ext cx="28829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00" dirty="0">
                <a:latin typeface="Arial"/>
                <a:cs typeface="Arial"/>
              </a:rPr>
              <a:t>Single </a:t>
            </a:r>
            <a:r>
              <a:rPr sz="3200" spc="-70" dirty="0">
                <a:latin typeface="Arial"/>
                <a:cs typeface="Arial"/>
              </a:rPr>
              <a:t>depth</a:t>
            </a:r>
            <a:r>
              <a:rPr sz="3200" spc="-215" dirty="0">
                <a:latin typeface="Arial"/>
                <a:cs typeface="Arial"/>
              </a:rPr>
              <a:t> </a:t>
            </a:r>
            <a:r>
              <a:rPr sz="3200" spc="-155" dirty="0">
                <a:latin typeface="Arial"/>
                <a:cs typeface="Arial"/>
              </a:rPr>
              <a:t>slice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71160" y="2030022"/>
            <a:ext cx="76200" cy="3151505"/>
          </a:xfrm>
          <a:custGeom>
            <a:avLst/>
            <a:gdLst/>
            <a:ahLst/>
            <a:cxnLst/>
            <a:rect l="l" t="t" r="r" b="b"/>
            <a:pathLst>
              <a:path w="76200" h="3151504">
                <a:moveTo>
                  <a:pt x="47625" y="63497"/>
                </a:moveTo>
                <a:lnTo>
                  <a:pt x="28575" y="63497"/>
                </a:lnTo>
                <a:lnTo>
                  <a:pt x="28576" y="3151178"/>
                </a:lnTo>
                <a:lnTo>
                  <a:pt x="47626" y="3151178"/>
                </a:lnTo>
                <a:lnTo>
                  <a:pt x="47625" y="63497"/>
                </a:lnTo>
                <a:close/>
              </a:path>
              <a:path w="76200" h="3151504">
                <a:moveTo>
                  <a:pt x="38100" y="0"/>
                </a:moveTo>
                <a:lnTo>
                  <a:pt x="0" y="76200"/>
                </a:lnTo>
                <a:lnTo>
                  <a:pt x="28575" y="76200"/>
                </a:lnTo>
                <a:lnTo>
                  <a:pt x="28575" y="63497"/>
                </a:lnTo>
                <a:lnTo>
                  <a:pt x="69848" y="63497"/>
                </a:lnTo>
                <a:lnTo>
                  <a:pt x="38100" y="0"/>
                </a:lnTo>
                <a:close/>
              </a:path>
              <a:path w="76200" h="3151504">
                <a:moveTo>
                  <a:pt x="69848" y="63497"/>
                </a:moveTo>
                <a:lnTo>
                  <a:pt x="47625" y="63497"/>
                </a:lnTo>
                <a:lnTo>
                  <a:pt x="47625" y="76200"/>
                </a:lnTo>
                <a:lnTo>
                  <a:pt x="76200" y="76200"/>
                </a:lnTo>
                <a:lnTo>
                  <a:pt x="69848" y="634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31355" y="2278380"/>
            <a:ext cx="2019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15" dirty="0">
                <a:latin typeface="Arial"/>
                <a:cs typeface="Arial"/>
              </a:rPr>
              <a:t>x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86595" y="5605947"/>
            <a:ext cx="3301365" cy="76200"/>
          </a:xfrm>
          <a:custGeom>
            <a:avLst/>
            <a:gdLst/>
            <a:ahLst/>
            <a:cxnLst/>
            <a:rect l="l" t="t" r="r" b="b"/>
            <a:pathLst>
              <a:path w="3301365" h="76200">
                <a:moveTo>
                  <a:pt x="3224940" y="47624"/>
                </a:moveTo>
                <a:lnTo>
                  <a:pt x="3224940" y="76200"/>
                </a:lnTo>
                <a:lnTo>
                  <a:pt x="3282090" y="47625"/>
                </a:lnTo>
                <a:lnTo>
                  <a:pt x="3224940" y="47624"/>
                </a:lnTo>
                <a:close/>
              </a:path>
              <a:path w="3301365" h="76200">
                <a:moveTo>
                  <a:pt x="3224940" y="28574"/>
                </a:moveTo>
                <a:lnTo>
                  <a:pt x="3224940" y="47624"/>
                </a:lnTo>
                <a:lnTo>
                  <a:pt x="3237642" y="47625"/>
                </a:lnTo>
                <a:lnTo>
                  <a:pt x="3237642" y="28575"/>
                </a:lnTo>
                <a:lnTo>
                  <a:pt x="3224940" y="28574"/>
                </a:lnTo>
                <a:close/>
              </a:path>
              <a:path w="3301365" h="76200">
                <a:moveTo>
                  <a:pt x="3224940" y="0"/>
                </a:moveTo>
                <a:lnTo>
                  <a:pt x="3224940" y="28574"/>
                </a:lnTo>
                <a:lnTo>
                  <a:pt x="3237642" y="28575"/>
                </a:lnTo>
                <a:lnTo>
                  <a:pt x="3237642" y="47625"/>
                </a:lnTo>
                <a:lnTo>
                  <a:pt x="3282092" y="47623"/>
                </a:lnTo>
                <a:lnTo>
                  <a:pt x="3301140" y="38100"/>
                </a:lnTo>
                <a:lnTo>
                  <a:pt x="3224940" y="0"/>
                </a:lnTo>
                <a:close/>
              </a:path>
              <a:path w="3301365" h="76200">
                <a:moveTo>
                  <a:pt x="0" y="28573"/>
                </a:moveTo>
                <a:lnTo>
                  <a:pt x="0" y="47623"/>
                </a:lnTo>
                <a:lnTo>
                  <a:pt x="3224940" y="47624"/>
                </a:lnTo>
                <a:lnTo>
                  <a:pt x="3224940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55881" y="3567511"/>
            <a:ext cx="2710180" cy="76200"/>
          </a:xfrm>
          <a:custGeom>
            <a:avLst/>
            <a:gdLst/>
            <a:ahLst/>
            <a:cxnLst/>
            <a:rect l="l" t="t" r="r" b="b"/>
            <a:pathLst>
              <a:path w="2710179" h="76200">
                <a:moveTo>
                  <a:pt x="2633493" y="0"/>
                </a:moveTo>
                <a:lnTo>
                  <a:pt x="2633493" y="76199"/>
                </a:lnTo>
                <a:lnTo>
                  <a:pt x="2690643" y="47624"/>
                </a:lnTo>
                <a:lnTo>
                  <a:pt x="2646193" y="47624"/>
                </a:lnTo>
                <a:lnTo>
                  <a:pt x="2646193" y="28575"/>
                </a:lnTo>
                <a:lnTo>
                  <a:pt x="2690643" y="28575"/>
                </a:lnTo>
                <a:lnTo>
                  <a:pt x="2633493" y="0"/>
                </a:lnTo>
                <a:close/>
              </a:path>
              <a:path w="2710179" h="76200">
                <a:moveTo>
                  <a:pt x="2633493" y="28575"/>
                </a:moveTo>
                <a:lnTo>
                  <a:pt x="0" y="28575"/>
                </a:lnTo>
                <a:lnTo>
                  <a:pt x="0" y="47624"/>
                </a:lnTo>
                <a:lnTo>
                  <a:pt x="2633493" y="47624"/>
                </a:lnTo>
                <a:lnTo>
                  <a:pt x="2633493" y="28575"/>
                </a:lnTo>
                <a:close/>
              </a:path>
              <a:path w="2710179" h="76200">
                <a:moveTo>
                  <a:pt x="2690643" y="28575"/>
                </a:moveTo>
                <a:lnTo>
                  <a:pt x="2646193" y="28575"/>
                </a:lnTo>
                <a:lnTo>
                  <a:pt x="2646193" y="47624"/>
                </a:lnTo>
                <a:lnTo>
                  <a:pt x="2690643" y="47624"/>
                </a:lnTo>
                <a:lnTo>
                  <a:pt x="2709693" y="38100"/>
                </a:lnTo>
                <a:lnTo>
                  <a:pt x="2690643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241846" y="2578100"/>
            <a:ext cx="284480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110" dirty="0">
                <a:latin typeface="Arial"/>
                <a:cs typeface="Arial"/>
              </a:rPr>
              <a:t>Max </a:t>
            </a:r>
            <a:r>
              <a:rPr sz="2400" spc="-70" dirty="0">
                <a:latin typeface="Arial"/>
                <a:cs typeface="Arial"/>
              </a:rPr>
              <a:t>pooling </a:t>
            </a:r>
            <a:r>
              <a:rPr sz="2400" spc="10" dirty="0">
                <a:latin typeface="Arial"/>
                <a:cs typeface="Arial"/>
              </a:rPr>
              <a:t>with </a:t>
            </a:r>
            <a:r>
              <a:rPr sz="2400" spc="-140" dirty="0">
                <a:latin typeface="Arial"/>
                <a:cs typeface="Arial"/>
              </a:rPr>
              <a:t>2x2  </a:t>
            </a:r>
            <a:r>
              <a:rPr sz="2400" spc="-90" dirty="0">
                <a:latin typeface="Arial"/>
                <a:cs typeface="Arial"/>
              </a:rPr>
              <a:t>kernel </a:t>
            </a:r>
            <a:r>
              <a:rPr sz="2400" spc="-180" dirty="0">
                <a:latin typeface="Arial"/>
                <a:cs typeface="Arial"/>
              </a:rPr>
              <a:t>size </a:t>
            </a:r>
            <a:r>
              <a:rPr sz="2400" spc="-114" dirty="0">
                <a:latin typeface="Arial"/>
                <a:cs typeface="Arial"/>
              </a:rPr>
              <a:t>and </a:t>
            </a:r>
            <a:r>
              <a:rPr sz="2400" spc="-55" dirty="0">
                <a:latin typeface="Arial"/>
                <a:cs typeface="Arial"/>
              </a:rPr>
              <a:t>stride</a:t>
            </a:r>
            <a:r>
              <a:rPr sz="2400" spc="-185" dirty="0">
                <a:latin typeface="Arial"/>
                <a:cs typeface="Arial"/>
              </a:rPr>
              <a:t> </a:t>
            </a:r>
            <a:r>
              <a:rPr sz="2400" spc="-120" dirty="0"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9073267" y="2739719"/>
          <a:ext cx="1615440" cy="16152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7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7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76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6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8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6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3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4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1"/>
          <p:cNvSpPr/>
          <p:nvPr/>
        </p:nvSpPr>
        <p:spPr>
          <a:xfrm>
            <a:off x="5803391" y="944880"/>
            <a:ext cx="1578864" cy="1508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198118" y="4658867"/>
            <a:ext cx="5255895" cy="149161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007744" marR="217804">
              <a:lnSpc>
                <a:spcPts val="3790"/>
              </a:lnSpc>
              <a:spcBef>
                <a:spcPts val="265"/>
              </a:spcBef>
            </a:pPr>
            <a:r>
              <a:rPr sz="3200" spc="-114" dirty="0">
                <a:latin typeface="Arial"/>
                <a:cs typeface="Arial"/>
              </a:rPr>
              <a:t>Introduces </a:t>
            </a:r>
            <a:r>
              <a:rPr sz="3200" b="1" spc="-220" dirty="0">
                <a:latin typeface="Arial"/>
                <a:cs typeface="Arial"/>
              </a:rPr>
              <a:t>invariance </a:t>
            </a:r>
            <a:r>
              <a:rPr sz="3200" spc="15" dirty="0">
                <a:latin typeface="Arial"/>
                <a:cs typeface="Arial"/>
              </a:rPr>
              <a:t>to  </a:t>
            </a:r>
            <a:r>
              <a:rPr sz="3200" spc="-135" dirty="0">
                <a:latin typeface="Arial"/>
                <a:cs typeface="Arial"/>
              </a:rPr>
              <a:t>small </a:t>
            </a:r>
            <a:r>
              <a:rPr sz="3200" spc="-105" dirty="0">
                <a:latin typeface="Arial"/>
                <a:cs typeface="Arial"/>
              </a:rPr>
              <a:t>spatial</a:t>
            </a:r>
            <a:r>
              <a:rPr sz="3200" spc="-210" dirty="0">
                <a:latin typeface="Arial"/>
                <a:cs typeface="Arial"/>
              </a:rPr>
              <a:t> </a:t>
            </a:r>
            <a:r>
              <a:rPr sz="3200" spc="-85" dirty="0">
                <a:latin typeface="Arial"/>
                <a:cs typeface="Arial"/>
              </a:rPr>
              <a:t>shifts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ts val="3795"/>
              </a:lnSpc>
              <a:tabLst>
                <a:tab pos="1007744" algn="l"/>
              </a:tabLst>
            </a:pPr>
            <a:r>
              <a:rPr sz="3200" spc="-155" dirty="0">
                <a:latin typeface="Arial"/>
                <a:cs typeface="Arial"/>
              </a:rPr>
              <a:t>y	</a:t>
            </a:r>
            <a:r>
              <a:rPr sz="3200" spc="-175" dirty="0">
                <a:latin typeface="Arial"/>
                <a:cs typeface="Arial"/>
              </a:rPr>
              <a:t>No </a:t>
            </a:r>
            <a:r>
              <a:rPr sz="3200" spc="-110" dirty="0">
                <a:latin typeface="Arial"/>
                <a:cs typeface="Arial"/>
              </a:rPr>
              <a:t>learnable</a:t>
            </a:r>
            <a:r>
              <a:rPr sz="3200" spc="-195" dirty="0">
                <a:latin typeface="Arial"/>
                <a:cs typeface="Arial"/>
              </a:rPr>
              <a:t> </a:t>
            </a:r>
            <a:r>
              <a:rPr sz="3200" spc="-110" dirty="0">
                <a:latin typeface="Arial"/>
                <a:cs typeface="Arial"/>
              </a:rPr>
              <a:t>parameters!</a:t>
            </a:r>
            <a:endParaRPr sz="3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51737" y="525779"/>
            <a:ext cx="15024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5" dirty="0">
                <a:latin typeface="Arial"/>
                <a:cs typeface="Arial"/>
              </a:rPr>
              <a:t>64 </a:t>
            </a:r>
            <a:r>
              <a:rPr sz="2000" spc="-135" dirty="0">
                <a:latin typeface="Arial"/>
                <a:cs typeface="Arial"/>
              </a:rPr>
              <a:t>x </a:t>
            </a:r>
            <a:r>
              <a:rPr sz="2000" spc="-105" dirty="0">
                <a:latin typeface="Arial"/>
                <a:cs typeface="Arial"/>
              </a:rPr>
              <a:t>224 </a:t>
            </a:r>
            <a:r>
              <a:rPr sz="2000" spc="-135" dirty="0">
                <a:latin typeface="Arial"/>
                <a:cs typeface="Arial"/>
              </a:rPr>
              <a:t>x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spc="-105" dirty="0">
                <a:latin typeface="Arial"/>
                <a:cs typeface="Arial"/>
              </a:rPr>
              <a:t>224</a:t>
            </a:r>
            <a:endParaRPr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01956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35839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5" dirty="0"/>
              <a:t>Pooling</a:t>
            </a:r>
            <a:r>
              <a:rPr spc="-280" dirty="0"/>
              <a:t> </a:t>
            </a:r>
            <a:r>
              <a:rPr spc="-270" dirty="0"/>
              <a:t>Summary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218691"/>
            <a:ext cx="5629910" cy="4954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310"/>
              </a:lnSpc>
              <a:spcBef>
                <a:spcPts val="100"/>
              </a:spcBef>
            </a:pPr>
            <a:r>
              <a:rPr sz="3600" b="1" spc="-140" dirty="0">
                <a:latin typeface="Arial"/>
                <a:cs typeface="Arial"/>
              </a:rPr>
              <a:t>Input</a:t>
            </a:r>
            <a:r>
              <a:rPr sz="3600" spc="-140" dirty="0">
                <a:latin typeface="Arial"/>
                <a:cs typeface="Arial"/>
              </a:rPr>
              <a:t>: </a:t>
            </a:r>
            <a:r>
              <a:rPr sz="3600" spc="-685" dirty="0">
                <a:latin typeface="Arial"/>
                <a:cs typeface="Arial"/>
              </a:rPr>
              <a:t>C </a:t>
            </a:r>
            <a:r>
              <a:rPr sz="3600" spc="-245" dirty="0">
                <a:latin typeface="Arial"/>
                <a:cs typeface="Arial"/>
              </a:rPr>
              <a:t>x </a:t>
            </a:r>
            <a:r>
              <a:rPr sz="3600" spc="-360" dirty="0">
                <a:latin typeface="Arial"/>
                <a:cs typeface="Arial"/>
              </a:rPr>
              <a:t>H </a:t>
            </a:r>
            <a:r>
              <a:rPr sz="3600" spc="-245" dirty="0">
                <a:latin typeface="Arial"/>
                <a:cs typeface="Arial"/>
              </a:rPr>
              <a:t>x</a:t>
            </a:r>
            <a:r>
              <a:rPr sz="3600" spc="-150" dirty="0">
                <a:latin typeface="Arial"/>
                <a:cs typeface="Arial"/>
              </a:rPr>
              <a:t> </a:t>
            </a:r>
            <a:r>
              <a:rPr sz="3600" spc="-200" dirty="0">
                <a:latin typeface="Arial"/>
                <a:cs typeface="Arial"/>
              </a:rPr>
              <a:t>W</a:t>
            </a:r>
            <a:endParaRPr sz="3600" dirty="0">
              <a:latin typeface="Arial"/>
              <a:cs typeface="Arial"/>
            </a:endParaRPr>
          </a:p>
          <a:p>
            <a:pPr marL="12700">
              <a:lnSpc>
                <a:spcPts val="4295"/>
              </a:lnSpc>
            </a:pPr>
            <a:r>
              <a:rPr sz="3600" b="1" spc="-229" dirty="0">
                <a:latin typeface="Arial"/>
                <a:cs typeface="Arial"/>
              </a:rPr>
              <a:t>Hyperparameters</a:t>
            </a:r>
            <a:r>
              <a:rPr sz="3600" spc="-229" dirty="0">
                <a:latin typeface="Arial"/>
                <a:cs typeface="Arial"/>
              </a:rPr>
              <a:t>:</a:t>
            </a:r>
            <a:endParaRPr sz="3600" dirty="0">
              <a:latin typeface="Arial"/>
              <a:cs typeface="Arial"/>
            </a:endParaRPr>
          </a:p>
          <a:p>
            <a:pPr marL="584200" indent="-571500">
              <a:lnSpc>
                <a:spcPts val="4295"/>
              </a:lnSpc>
              <a:buChar char="-"/>
              <a:tabLst>
                <a:tab pos="583565" algn="l"/>
                <a:tab pos="584200" algn="l"/>
              </a:tabLst>
            </a:pPr>
            <a:r>
              <a:rPr sz="3600" spc="-180" dirty="0">
                <a:latin typeface="Arial"/>
                <a:cs typeface="Arial"/>
              </a:rPr>
              <a:t>Kernel </a:t>
            </a:r>
            <a:r>
              <a:rPr sz="3600" spc="-220" dirty="0">
                <a:latin typeface="Arial"/>
                <a:cs typeface="Arial"/>
              </a:rPr>
              <a:t>size:</a:t>
            </a:r>
            <a:r>
              <a:rPr sz="3600" spc="-204" dirty="0">
                <a:latin typeface="Arial"/>
                <a:cs typeface="Arial"/>
              </a:rPr>
              <a:t> </a:t>
            </a:r>
            <a:r>
              <a:rPr sz="3600" spc="-535" dirty="0">
                <a:latin typeface="Arial"/>
                <a:cs typeface="Arial"/>
              </a:rPr>
              <a:t>K</a:t>
            </a:r>
            <a:endParaRPr sz="3600" dirty="0">
              <a:latin typeface="Arial"/>
              <a:cs typeface="Arial"/>
            </a:endParaRPr>
          </a:p>
          <a:p>
            <a:pPr marL="584200" indent="-571500">
              <a:lnSpc>
                <a:spcPts val="4310"/>
              </a:lnSpc>
              <a:buChar char="-"/>
              <a:tabLst>
                <a:tab pos="583565" algn="l"/>
                <a:tab pos="584200" algn="l"/>
              </a:tabLst>
            </a:pPr>
            <a:r>
              <a:rPr sz="3600" spc="-125" dirty="0">
                <a:latin typeface="Arial"/>
                <a:cs typeface="Arial"/>
              </a:rPr>
              <a:t>Stride:</a:t>
            </a:r>
            <a:r>
              <a:rPr sz="3600" spc="-195" dirty="0">
                <a:latin typeface="Arial"/>
                <a:cs typeface="Arial"/>
              </a:rPr>
              <a:t> </a:t>
            </a:r>
            <a:r>
              <a:rPr sz="3600" spc="-750" dirty="0">
                <a:latin typeface="Arial"/>
                <a:cs typeface="Arial"/>
              </a:rPr>
              <a:t>S</a:t>
            </a:r>
            <a:endParaRPr sz="3600" dirty="0">
              <a:latin typeface="Arial"/>
              <a:cs typeface="Arial"/>
            </a:endParaRPr>
          </a:p>
          <a:p>
            <a:pPr marL="584200" indent="-571500">
              <a:lnSpc>
                <a:spcPts val="4310"/>
              </a:lnSpc>
              <a:spcBef>
                <a:spcPts val="95"/>
              </a:spcBef>
              <a:buChar char="-"/>
              <a:tabLst>
                <a:tab pos="583565" algn="l"/>
                <a:tab pos="584200" algn="l"/>
              </a:tabLst>
            </a:pPr>
            <a:r>
              <a:rPr sz="3600" spc="-175" dirty="0">
                <a:latin typeface="Arial"/>
                <a:cs typeface="Arial"/>
              </a:rPr>
              <a:t>Pooling </a:t>
            </a:r>
            <a:r>
              <a:rPr sz="3600" spc="-55" dirty="0">
                <a:latin typeface="Arial"/>
                <a:cs typeface="Arial"/>
              </a:rPr>
              <a:t>function </a:t>
            </a:r>
            <a:r>
              <a:rPr sz="3600" spc="-180" dirty="0">
                <a:latin typeface="Arial"/>
                <a:cs typeface="Arial"/>
              </a:rPr>
              <a:t>(max,</a:t>
            </a:r>
            <a:r>
              <a:rPr sz="3600" spc="-375" dirty="0">
                <a:latin typeface="Arial"/>
                <a:cs typeface="Arial"/>
              </a:rPr>
              <a:t> </a:t>
            </a:r>
            <a:r>
              <a:rPr sz="3600" spc="-245" dirty="0">
                <a:latin typeface="Arial"/>
                <a:cs typeface="Arial"/>
              </a:rPr>
              <a:t>avg)</a:t>
            </a:r>
            <a:endParaRPr sz="3600" dirty="0">
              <a:latin typeface="Arial"/>
              <a:cs typeface="Arial"/>
            </a:endParaRPr>
          </a:p>
          <a:p>
            <a:pPr marL="12700">
              <a:lnSpc>
                <a:spcPts val="4295"/>
              </a:lnSpc>
            </a:pPr>
            <a:r>
              <a:rPr sz="3600" b="1" spc="-160" dirty="0">
                <a:latin typeface="Arial"/>
                <a:cs typeface="Arial"/>
              </a:rPr>
              <a:t>Output</a:t>
            </a:r>
            <a:r>
              <a:rPr sz="3600" spc="-160" dirty="0">
                <a:latin typeface="Arial"/>
                <a:cs typeface="Arial"/>
              </a:rPr>
              <a:t>: </a:t>
            </a:r>
            <a:r>
              <a:rPr sz="3600" spc="-685" dirty="0">
                <a:latin typeface="Arial"/>
                <a:cs typeface="Arial"/>
              </a:rPr>
              <a:t>C </a:t>
            </a:r>
            <a:r>
              <a:rPr sz="3600" spc="-245" dirty="0">
                <a:latin typeface="Arial"/>
                <a:cs typeface="Arial"/>
              </a:rPr>
              <a:t>x </a:t>
            </a:r>
            <a:r>
              <a:rPr sz="3600" spc="-135" dirty="0">
                <a:latin typeface="Arial"/>
                <a:cs typeface="Arial"/>
              </a:rPr>
              <a:t>H’ </a:t>
            </a:r>
            <a:r>
              <a:rPr sz="3600" spc="-245" dirty="0">
                <a:latin typeface="Arial"/>
                <a:cs typeface="Arial"/>
              </a:rPr>
              <a:t>x </a:t>
            </a:r>
            <a:r>
              <a:rPr sz="3600" spc="-40" dirty="0">
                <a:latin typeface="Arial"/>
                <a:cs typeface="Arial"/>
              </a:rPr>
              <a:t>W’</a:t>
            </a:r>
            <a:r>
              <a:rPr sz="3600" spc="-300" dirty="0">
                <a:latin typeface="Arial"/>
                <a:cs typeface="Arial"/>
              </a:rPr>
              <a:t> </a:t>
            </a:r>
            <a:r>
              <a:rPr sz="3600" spc="-114" dirty="0">
                <a:latin typeface="Arial"/>
                <a:cs typeface="Arial"/>
              </a:rPr>
              <a:t>where</a:t>
            </a:r>
            <a:endParaRPr sz="3600" dirty="0">
              <a:latin typeface="Arial"/>
              <a:cs typeface="Arial"/>
            </a:endParaRPr>
          </a:p>
          <a:p>
            <a:pPr marL="12700">
              <a:lnSpc>
                <a:spcPts val="4295"/>
              </a:lnSpc>
              <a:tabLst>
                <a:tab pos="583565" algn="l"/>
              </a:tabLst>
            </a:pPr>
            <a:r>
              <a:rPr sz="3600" spc="-100" dirty="0">
                <a:latin typeface="Arial"/>
                <a:cs typeface="Arial"/>
              </a:rPr>
              <a:t>-	</a:t>
            </a:r>
            <a:r>
              <a:rPr sz="3600" spc="-135" dirty="0">
                <a:latin typeface="Arial"/>
                <a:cs typeface="Arial"/>
              </a:rPr>
              <a:t>H’ </a:t>
            </a:r>
            <a:r>
              <a:rPr sz="3600" spc="-310" dirty="0">
                <a:latin typeface="Arial"/>
                <a:cs typeface="Arial"/>
              </a:rPr>
              <a:t>= </a:t>
            </a:r>
            <a:r>
              <a:rPr sz="3600" spc="-235" dirty="0">
                <a:latin typeface="Arial"/>
                <a:cs typeface="Arial"/>
              </a:rPr>
              <a:t>(H </a:t>
            </a:r>
            <a:r>
              <a:rPr sz="3600" spc="-210" dirty="0">
                <a:latin typeface="Arial"/>
                <a:cs typeface="Arial"/>
              </a:rPr>
              <a:t>– </a:t>
            </a:r>
            <a:r>
              <a:rPr sz="3600" spc="-320" dirty="0">
                <a:latin typeface="Arial"/>
                <a:cs typeface="Arial"/>
              </a:rPr>
              <a:t>K) </a:t>
            </a:r>
            <a:r>
              <a:rPr sz="3600" spc="390" dirty="0">
                <a:latin typeface="Arial"/>
                <a:cs typeface="Arial"/>
              </a:rPr>
              <a:t>/ </a:t>
            </a:r>
            <a:r>
              <a:rPr sz="3600" spc="-750" dirty="0">
                <a:latin typeface="Arial"/>
                <a:cs typeface="Arial"/>
              </a:rPr>
              <a:t>S </a:t>
            </a:r>
            <a:r>
              <a:rPr sz="3600" spc="-310" dirty="0">
                <a:latin typeface="Arial"/>
                <a:cs typeface="Arial"/>
              </a:rPr>
              <a:t>+</a:t>
            </a:r>
            <a:r>
              <a:rPr sz="3600" spc="-500" dirty="0">
                <a:latin typeface="Arial"/>
                <a:cs typeface="Arial"/>
              </a:rPr>
              <a:t> </a:t>
            </a:r>
            <a:r>
              <a:rPr sz="3600" spc="-180" dirty="0">
                <a:latin typeface="Arial"/>
                <a:cs typeface="Arial"/>
              </a:rPr>
              <a:t>1</a:t>
            </a:r>
            <a:endParaRPr sz="3600" dirty="0">
              <a:latin typeface="Arial"/>
              <a:cs typeface="Arial"/>
            </a:endParaRPr>
          </a:p>
          <a:p>
            <a:pPr marL="12700">
              <a:lnSpc>
                <a:spcPts val="4295"/>
              </a:lnSpc>
              <a:tabLst>
                <a:tab pos="583565" algn="l"/>
              </a:tabLst>
            </a:pPr>
            <a:r>
              <a:rPr sz="3600" spc="-100" dirty="0">
                <a:latin typeface="Arial"/>
                <a:cs typeface="Arial"/>
              </a:rPr>
              <a:t>-	</a:t>
            </a:r>
            <a:r>
              <a:rPr sz="3600" spc="-40" dirty="0">
                <a:latin typeface="Arial"/>
                <a:cs typeface="Arial"/>
              </a:rPr>
              <a:t>W’ </a:t>
            </a:r>
            <a:r>
              <a:rPr sz="3600" spc="-310" dirty="0">
                <a:latin typeface="Arial"/>
                <a:cs typeface="Arial"/>
              </a:rPr>
              <a:t>= </a:t>
            </a:r>
            <a:r>
              <a:rPr sz="3600" spc="-155" dirty="0">
                <a:latin typeface="Arial"/>
                <a:cs typeface="Arial"/>
              </a:rPr>
              <a:t>(W </a:t>
            </a:r>
            <a:r>
              <a:rPr sz="3600" spc="-210" dirty="0">
                <a:latin typeface="Arial"/>
                <a:cs typeface="Arial"/>
              </a:rPr>
              <a:t>– </a:t>
            </a:r>
            <a:r>
              <a:rPr sz="3600" spc="-320" dirty="0">
                <a:latin typeface="Arial"/>
                <a:cs typeface="Arial"/>
              </a:rPr>
              <a:t>K) </a:t>
            </a:r>
            <a:r>
              <a:rPr sz="3600" spc="390" dirty="0">
                <a:latin typeface="Arial"/>
                <a:cs typeface="Arial"/>
              </a:rPr>
              <a:t>/ </a:t>
            </a:r>
            <a:r>
              <a:rPr sz="3600" spc="-750" dirty="0">
                <a:latin typeface="Arial"/>
                <a:cs typeface="Arial"/>
              </a:rPr>
              <a:t>S </a:t>
            </a:r>
            <a:r>
              <a:rPr sz="3600" spc="-310" dirty="0">
                <a:latin typeface="Arial"/>
                <a:cs typeface="Arial"/>
              </a:rPr>
              <a:t>+</a:t>
            </a:r>
            <a:r>
              <a:rPr sz="3600" spc="-680" dirty="0">
                <a:latin typeface="Arial"/>
                <a:cs typeface="Arial"/>
              </a:rPr>
              <a:t> </a:t>
            </a:r>
            <a:r>
              <a:rPr sz="3600" spc="-180" dirty="0">
                <a:latin typeface="Arial"/>
                <a:cs typeface="Arial"/>
              </a:rPr>
              <a:t>1</a:t>
            </a:r>
            <a:endParaRPr sz="3600" dirty="0">
              <a:latin typeface="Arial"/>
              <a:cs typeface="Arial"/>
            </a:endParaRPr>
          </a:p>
          <a:p>
            <a:pPr marL="12700">
              <a:lnSpc>
                <a:spcPts val="4310"/>
              </a:lnSpc>
            </a:pPr>
            <a:r>
              <a:rPr sz="3600" b="1" spc="-254" dirty="0">
                <a:latin typeface="Arial"/>
                <a:cs typeface="Arial"/>
              </a:rPr>
              <a:t>Learnable </a:t>
            </a:r>
            <a:r>
              <a:rPr sz="3600" b="1" spc="-220" dirty="0">
                <a:latin typeface="Arial"/>
                <a:cs typeface="Arial"/>
              </a:rPr>
              <a:t>parameters</a:t>
            </a:r>
            <a:r>
              <a:rPr sz="3600" spc="-220" dirty="0">
                <a:latin typeface="Arial"/>
                <a:cs typeface="Arial"/>
              </a:rPr>
              <a:t>:</a:t>
            </a:r>
            <a:r>
              <a:rPr sz="3600" spc="-160" dirty="0">
                <a:latin typeface="Arial"/>
                <a:cs typeface="Arial"/>
              </a:rPr>
              <a:t> </a:t>
            </a:r>
            <a:r>
              <a:rPr sz="3600" spc="-110" dirty="0">
                <a:solidFill>
                  <a:srgbClr val="C00000"/>
                </a:solidFill>
                <a:latin typeface="Arial"/>
                <a:cs typeface="Arial"/>
              </a:rPr>
              <a:t>None!</a:t>
            </a:r>
            <a:endParaRPr sz="3600" dirty="0">
              <a:solidFill>
                <a:srgbClr val="C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45607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48983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Convolutional</a:t>
            </a:r>
            <a:r>
              <a:rPr spc="-250" dirty="0"/>
              <a:t> </a:t>
            </a:r>
            <a:r>
              <a:rPr spc="-175" dirty="0"/>
              <a:t>Networks</a:t>
            </a:r>
          </a:p>
        </p:txBody>
      </p:sp>
      <p:sp>
        <p:nvSpPr>
          <p:cNvPr id="3" name="object 3"/>
          <p:cNvSpPr/>
          <p:nvPr/>
        </p:nvSpPr>
        <p:spPr>
          <a:xfrm>
            <a:off x="617810" y="2410941"/>
            <a:ext cx="10956377" cy="33320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6939" y="1189228"/>
            <a:ext cx="9966960" cy="1303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25" dirty="0">
                <a:latin typeface="Arial"/>
                <a:cs typeface="Arial"/>
              </a:rPr>
              <a:t>Classic </a:t>
            </a:r>
            <a:r>
              <a:rPr sz="2800" spc="-70" dirty="0">
                <a:latin typeface="Arial"/>
                <a:cs typeface="Arial"/>
              </a:rPr>
              <a:t>architecture: </a:t>
            </a:r>
            <a:r>
              <a:rPr sz="2800" spc="-185" dirty="0">
                <a:latin typeface="Arial"/>
                <a:cs typeface="Arial"/>
              </a:rPr>
              <a:t>[Conv, </a:t>
            </a:r>
            <a:r>
              <a:rPr sz="2800" spc="-305" dirty="0">
                <a:latin typeface="Arial"/>
                <a:cs typeface="Arial"/>
              </a:rPr>
              <a:t>ReLU, </a:t>
            </a:r>
            <a:r>
              <a:rPr sz="2800" spc="-114" dirty="0">
                <a:latin typeface="Arial"/>
                <a:cs typeface="Arial"/>
              </a:rPr>
              <a:t>Pool] </a:t>
            </a:r>
            <a:r>
              <a:rPr sz="2800" spc="-190" dirty="0">
                <a:latin typeface="Arial"/>
                <a:cs typeface="Arial"/>
              </a:rPr>
              <a:t>x </a:t>
            </a:r>
            <a:r>
              <a:rPr sz="2800" spc="-145" dirty="0">
                <a:latin typeface="Arial"/>
                <a:cs typeface="Arial"/>
              </a:rPr>
              <a:t>N, </a:t>
            </a:r>
            <a:r>
              <a:rPr sz="2800" spc="-35" dirty="0">
                <a:latin typeface="Arial"/>
                <a:cs typeface="Arial"/>
              </a:rPr>
              <a:t>flatten, </a:t>
            </a:r>
            <a:r>
              <a:rPr sz="2800" spc="-250" dirty="0">
                <a:latin typeface="Arial"/>
                <a:cs typeface="Arial"/>
              </a:rPr>
              <a:t>[FC, </a:t>
            </a:r>
            <a:r>
              <a:rPr sz="2800" spc="-265" dirty="0">
                <a:latin typeface="Arial"/>
                <a:cs typeface="Arial"/>
              </a:rPr>
              <a:t>ReLU] </a:t>
            </a:r>
            <a:r>
              <a:rPr sz="2800" spc="-190" dirty="0">
                <a:latin typeface="Arial"/>
                <a:cs typeface="Arial"/>
              </a:rPr>
              <a:t>x </a:t>
            </a:r>
            <a:r>
              <a:rPr sz="2800" spc="-145" dirty="0">
                <a:latin typeface="Arial"/>
                <a:cs typeface="Arial"/>
              </a:rPr>
              <a:t>N,</a:t>
            </a:r>
            <a:r>
              <a:rPr sz="2800" spc="-160" dirty="0">
                <a:latin typeface="Arial"/>
                <a:cs typeface="Arial"/>
              </a:rPr>
              <a:t> </a:t>
            </a:r>
            <a:r>
              <a:rPr sz="2800" spc="-490" dirty="0">
                <a:latin typeface="Arial"/>
                <a:cs typeface="Arial"/>
              </a:rPr>
              <a:t>FC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800" spc="-170" dirty="0">
                <a:latin typeface="Arial"/>
                <a:cs typeface="Arial"/>
              </a:rPr>
              <a:t>Example:</a:t>
            </a:r>
            <a:r>
              <a:rPr sz="2800" spc="-150" dirty="0">
                <a:latin typeface="Arial"/>
                <a:cs typeface="Arial"/>
              </a:rPr>
              <a:t> </a:t>
            </a:r>
            <a:r>
              <a:rPr sz="2800" spc="-160" dirty="0">
                <a:latin typeface="Arial"/>
                <a:cs typeface="Arial"/>
              </a:rPr>
              <a:t>LeNet-5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973" y="6035928"/>
            <a:ext cx="561848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100" dirty="0">
                <a:latin typeface="Arial"/>
                <a:cs typeface="Arial"/>
              </a:rPr>
              <a:t>Lecun </a:t>
            </a:r>
            <a:r>
              <a:rPr sz="1400" spc="-5" dirty="0">
                <a:latin typeface="Arial"/>
                <a:cs typeface="Arial"/>
              </a:rPr>
              <a:t>et </a:t>
            </a:r>
            <a:r>
              <a:rPr sz="1400" spc="-50" dirty="0">
                <a:latin typeface="Arial"/>
                <a:cs typeface="Arial"/>
              </a:rPr>
              <a:t>al, </a:t>
            </a:r>
            <a:r>
              <a:rPr sz="1400" spc="-60" dirty="0">
                <a:latin typeface="Arial"/>
                <a:cs typeface="Arial"/>
              </a:rPr>
              <a:t>“Gradient-based </a:t>
            </a:r>
            <a:r>
              <a:rPr sz="1400" spc="-45" dirty="0">
                <a:latin typeface="Arial"/>
                <a:cs typeface="Arial"/>
              </a:rPr>
              <a:t>learning applied </a:t>
            </a:r>
            <a:r>
              <a:rPr sz="1400" spc="10" dirty="0">
                <a:latin typeface="Arial"/>
                <a:cs typeface="Arial"/>
              </a:rPr>
              <a:t>to</a:t>
            </a:r>
            <a:r>
              <a:rPr sz="1400" spc="-265" dirty="0">
                <a:latin typeface="Arial"/>
                <a:cs typeface="Arial"/>
              </a:rPr>
              <a:t> </a:t>
            </a:r>
            <a:r>
              <a:rPr sz="1400" spc="-45" dirty="0">
                <a:latin typeface="Arial"/>
                <a:cs typeface="Arial"/>
              </a:rPr>
              <a:t>document </a:t>
            </a:r>
            <a:r>
              <a:rPr sz="1400" spc="-35" dirty="0">
                <a:latin typeface="Arial"/>
                <a:cs typeface="Arial"/>
              </a:rPr>
              <a:t>recognition”, </a:t>
            </a:r>
            <a:r>
              <a:rPr sz="1400" spc="-70" dirty="0">
                <a:latin typeface="Arial"/>
                <a:cs typeface="Arial"/>
              </a:rPr>
              <a:t>1998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23860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5049" y="396747"/>
            <a:ext cx="35902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5" dirty="0"/>
              <a:t>Example:</a:t>
            </a:r>
            <a:r>
              <a:rPr spc="-280" dirty="0"/>
              <a:t> </a:t>
            </a:r>
            <a:r>
              <a:rPr spc="-240" dirty="0"/>
              <a:t>LeNet-5</a:t>
            </a:r>
          </a:p>
        </p:txBody>
      </p:sp>
      <p:sp>
        <p:nvSpPr>
          <p:cNvPr id="3" name="object 3"/>
          <p:cNvSpPr/>
          <p:nvPr/>
        </p:nvSpPr>
        <p:spPr>
          <a:xfrm>
            <a:off x="6274676" y="318806"/>
            <a:ext cx="5764731" cy="17531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27635" y="1268323"/>
          <a:ext cx="5952489" cy="7433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4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6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1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b="1" spc="-17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Layer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b="1" spc="-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Output</a:t>
                      </a:r>
                      <a:r>
                        <a:rPr sz="1900" b="1" spc="-1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900" b="1" spc="-1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Weight</a:t>
                      </a:r>
                      <a:r>
                        <a:rPr sz="19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900" b="1" spc="-1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31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25" dirty="0">
                          <a:latin typeface="Arial"/>
                          <a:cs typeface="Arial"/>
                        </a:rPr>
                        <a:t>Input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95" dirty="0">
                          <a:latin typeface="Arial"/>
                          <a:cs typeface="Arial"/>
                        </a:rPr>
                        <a:t>1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28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9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28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25425" y="2080630"/>
            <a:ext cx="5762625" cy="3723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90"/>
              </a:lnSpc>
              <a:tabLst>
                <a:tab pos="3034030" algn="l"/>
                <a:tab pos="4389755" algn="l"/>
              </a:tabLst>
            </a:pPr>
            <a:r>
              <a:rPr sz="1900" spc="-155" dirty="0">
                <a:latin typeface="Arial"/>
                <a:cs typeface="Arial"/>
              </a:rPr>
              <a:t>Conv </a:t>
            </a:r>
            <a:r>
              <a:rPr sz="1900" spc="-105" dirty="0">
                <a:latin typeface="Arial"/>
                <a:cs typeface="Arial"/>
              </a:rPr>
              <a:t>(C</a:t>
            </a:r>
            <a:r>
              <a:rPr sz="1950" spc="-157" baseline="-17094" dirty="0">
                <a:latin typeface="Arial"/>
                <a:cs typeface="Arial"/>
              </a:rPr>
              <a:t>out</a:t>
            </a:r>
            <a:r>
              <a:rPr sz="1900" spc="-105" dirty="0">
                <a:latin typeface="Arial"/>
                <a:cs typeface="Arial"/>
              </a:rPr>
              <a:t>=20, </a:t>
            </a:r>
            <a:r>
              <a:rPr sz="1900" spc="-150" dirty="0">
                <a:latin typeface="Arial"/>
                <a:cs typeface="Arial"/>
              </a:rPr>
              <a:t>K=5,</a:t>
            </a:r>
            <a:r>
              <a:rPr sz="1900" spc="-25" dirty="0">
                <a:latin typeface="Arial"/>
                <a:cs typeface="Arial"/>
              </a:rPr>
              <a:t> </a:t>
            </a:r>
            <a:r>
              <a:rPr sz="1900" spc="-150" dirty="0">
                <a:latin typeface="Arial"/>
                <a:cs typeface="Arial"/>
              </a:rPr>
              <a:t>P=2,</a:t>
            </a:r>
            <a:r>
              <a:rPr sz="1900" spc="-95" dirty="0">
                <a:latin typeface="Arial"/>
                <a:cs typeface="Arial"/>
              </a:rPr>
              <a:t> </a:t>
            </a:r>
            <a:r>
              <a:rPr sz="1900" spc="-180" dirty="0">
                <a:latin typeface="Arial"/>
                <a:cs typeface="Arial"/>
              </a:rPr>
              <a:t>S=1)	</a:t>
            </a:r>
            <a:r>
              <a:rPr sz="1900" spc="-100" dirty="0">
                <a:latin typeface="Arial"/>
                <a:cs typeface="Arial"/>
              </a:rPr>
              <a:t>20 </a:t>
            </a:r>
            <a:r>
              <a:rPr sz="1900" spc="-130" dirty="0">
                <a:latin typeface="Arial"/>
                <a:cs typeface="Arial"/>
              </a:rPr>
              <a:t>x </a:t>
            </a:r>
            <a:r>
              <a:rPr sz="1900" spc="-100" dirty="0">
                <a:latin typeface="Arial"/>
                <a:cs typeface="Arial"/>
              </a:rPr>
              <a:t>28</a:t>
            </a:r>
            <a:r>
              <a:rPr sz="1900" spc="-70" dirty="0">
                <a:latin typeface="Arial"/>
                <a:cs typeface="Arial"/>
              </a:rPr>
              <a:t> </a:t>
            </a:r>
            <a:r>
              <a:rPr sz="1900" spc="-130" dirty="0">
                <a:latin typeface="Arial"/>
                <a:cs typeface="Arial"/>
              </a:rPr>
              <a:t>x</a:t>
            </a:r>
            <a:r>
              <a:rPr sz="1900" spc="-100" dirty="0">
                <a:latin typeface="Arial"/>
                <a:cs typeface="Arial"/>
              </a:rPr>
              <a:t> 28	20 </a:t>
            </a:r>
            <a:r>
              <a:rPr sz="1900" spc="-130" dirty="0">
                <a:latin typeface="Arial"/>
                <a:cs typeface="Arial"/>
              </a:rPr>
              <a:t>x </a:t>
            </a:r>
            <a:r>
              <a:rPr sz="1900" spc="-95" dirty="0">
                <a:latin typeface="Arial"/>
                <a:cs typeface="Arial"/>
              </a:rPr>
              <a:t>1 </a:t>
            </a:r>
            <a:r>
              <a:rPr sz="1900" spc="-130" dirty="0">
                <a:latin typeface="Arial"/>
                <a:cs typeface="Arial"/>
              </a:rPr>
              <a:t>x </a:t>
            </a:r>
            <a:r>
              <a:rPr sz="1900" spc="-95" dirty="0">
                <a:latin typeface="Arial"/>
                <a:cs typeface="Arial"/>
              </a:rPr>
              <a:t>5 </a:t>
            </a:r>
            <a:r>
              <a:rPr sz="1900" spc="-130" dirty="0">
                <a:latin typeface="Arial"/>
                <a:cs typeface="Arial"/>
              </a:rPr>
              <a:t>x</a:t>
            </a:r>
            <a:r>
              <a:rPr sz="1900" spc="-140" dirty="0">
                <a:latin typeface="Arial"/>
                <a:cs typeface="Arial"/>
              </a:rPr>
              <a:t> </a:t>
            </a:r>
            <a:r>
              <a:rPr sz="1900" spc="-95" dirty="0">
                <a:latin typeface="Arial"/>
                <a:cs typeface="Arial"/>
              </a:rPr>
              <a:t>5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tabLst>
                <a:tab pos="3034030" algn="l"/>
              </a:tabLst>
            </a:pPr>
            <a:r>
              <a:rPr sz="1900" spc="-235" dirty="0">
                <a:latin typeface="Arial"/>
                <a:cs typeface="Arial"/>
              </a:rPr>
              <a:t>ReLU	</a:t>
            </a:r>
            <a:r>
              <a:rPr sz="1900" spc="-100" dirty="0">
                <a:latin typeface="Arial"/>
                <a:cs typeface="Arial"/>
              </a:rPr>
              <a:t>20 </a:t>
            </a:r>
            <a:r>
              <a:rPr sz="1900" spc="-130" dirty="0">
                <a:latin typeface="Arial"/>
                <a:cs typeface="Arial"/>
              </a:rPr>
              <a:t>x </a:t>
            </a:r>
            <a:r>
              <a:rPr sz="1900" spc="-100" dirty="0">
                <a:latin typeface="Arial"/>
                <a:cs typeface="Arial"/>
              </a:rPr>
              <a:t>28 </a:t>
            </a:r>
            <a:r>
              <a:rPr sz="1900" spc="-130" dirty="0">
                <a:latin typeface="Arial"/>
                <a:cs typeface="Arial"/>
              </a:rPr>
              <a:t>x</a:t>
            </a:r>
            <a:r>
              <a:rPr sz="1900" spc="-170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28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tabLst>
                <a:tab pos="3034030" algn="l"/>
              </a:tabLst>
            </a:pPr>
            <a:r>
              <a:rPr sz="1900" spc="-114" dirty="0">
                <a:latin typeface="Arial"/>
                <a:cs typeface="Arial"/>
              </a:rPr>
              <a:t>MaxPool(K=2,</a:t>
            </a:r>
            <a:r>
              <a:rPr sz="1900" spc="-90" dirty="0">
                <a:latin typeface="Arial"/>
                <a:cs typeface="Arial"/>
              </a:rPr>
              <a:t> </a:t>
            </a:r>
            <a:r>
              <a:rPr sz="1900" spc="-180" dirty="0">
                <a:latin typeface="Arial"/>
                <a:cs typeface="Arial"/>
              </a:rPr>
              <a:t>S=2)	</a:t>
            </a:r>
            <a:r>
              <a:rPr sz="1900" spc="-100" dirty="0">
                <a:latin typeface="Arial"/>
                <a:cs typeface="Arial"/>
              </a:rPr>
              <a:t>20 </a:t>
            </a:r>
            <a:r>
              <a:rPr sz="1900" spc="-130" dirty="0">
                <a:latin typeface="Arial"/>
                <a:cs typeface="Arial"/>
              </a:rPr>
              <a:t>x </a:t>
            </a:r>
            <a:r>
              <a:rPr sz="1900" spc="-100" dirty="0">
                <a:latin typeface="Arial"/>
                <a:cs typeface="Arial"/>
              </a:rPr>
              <a:t>14 </a:t>
            </a:r>
            <a:r>
              <a:rPr sz="1900" spc="-130" dirty="0">
                <a:latin typeface="Arial"/>
                <a:cs typeface="Arial"/>
              </a:rPr>
              <a:t>x</a:t>
            </a:r>
            <a:r>
              <a:rPr sz="1900" spc="-165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14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tabLst>
                <a:tab pos="3034030" algn="l"/>
                <a:tab pos="4389755" algn="l"/>
              </a:tabLst>
            </a:pPr>
            <a:r>
              <a:rPr sz="1900" spc="-155" dirty="0">
                <a:latin typeface="Arial"/>
                <a:cs typeface="Arial"/>
              </a:rPr>
              <a:t>Conv </a:t>
            </a:r>
            <a:r>
              <a:rPr sz="1900" spc="-105" dirty="0">
                <a:latin typeface="Arial"/>
                <a:cs typeface="Arial"/>
              </a:rPr>
              <a:t>(C</a:t>
            </a:r>
            <a:r>
              <a:rPr sz="1950" spc="-157" baseline="-17094" dirty="0">
                <a:latin typeface="Arial"/>
                <a:cs typeface="Arial"/>
              </a:rPr>
              <a:t>out</a:t>
            </a:r>
            <a:r>
              <a:rPr sz="1900" spc="-105" dirty="0">
                <a:latin typeface="Arial"/>
                <a:cs typeface="Arial"/>
              </a:rPr>
              <a:t>=50, </a:t>
            </a:r>
            <a:r>
              <a:rPr sz="1900" spc="-150" dirty="0">
                <a:latin typeface="Arial"/>
                <a:cs typeface="Arial"/>
              </a:rPr>
              <a:t>K=5,</a:t>
            </a:r>
            <a:r>
              <a:rPr sz="1900" spc="-25" dirty="0">
                <a:latin typeface="Arial"/>
                <a:cs typeface="Arial"/>
              </a:rPr>
              <a:t> </a:t>
            </a:r>
            <a:r>
              <a:rPr sz="1900" spc="-150" dirty="0">
                <a:latin typeface="Arial"/>
                <a:cs typeface="Arial"/>
              </a:rPr>
              <a:t>P=2,</a:t>
            </a:r>
            <a:r>
              <a:rPr sz="1900" spc="-95" dirty="0">
                <a:latin typeface="Arial"/>
                <a:cs typeface="Arial"/>
              </a:rPr>
              <a:t> </a:t>
            </a:r>
            <a:r>
              <a:rPr sz="1900" spc="-180" dirty="0">
                <a:latin typeface="Arial"/>
                <a:cs typeface="Arial"/>
              </a:rPr>
              <a:t>S=1)	</a:t>
            </a:r>
            <a:r>
              <a:rPr sz="1900" spc="-100" dirty="0">
                <a:latin typeface="Arial"/>
                <a:cs typeface="Arial"/>
              </a:rPr>
              <a:t>50 </a:t>
            </a:r>
            <a:r>
              <a:rPr sz="1900" spc="-130" dirty="0">
                <a:latin typeface="Arial"/>
                <a:cs typeface="Arial"/>
              </a:rPr>
              <a:t>x </a:t>
            </a:r>
            <a:r>
              <a:rPr sz="1900" spc="-100" dirty="0">
                <a:latin typeface="Arial"/>
                <a:cs typeface="Arial"/>
              </a:rPr>
              <a:t>14</a:t>
            </a:r>
            <a:r>
              <a:rPr sz="1900" spc="-70" dirty="0">
                <a:latin typeface="Arial"/>
                <a:cs typeface="Arial"/>
              </a:rPr>
              <a:t> </a:t>
            </a:r>
            <a:r>
              <a:rPr sz="1900" spc="-130" dirty="0">
                <a:latin typeface="Arial"/>
                <a:cs typeface="Arial"/>
              </a:rPr>
              <a:t>x</a:t>
            </a:r>
            <a:r>
              <a:rPr sz="1900" spc="-100" dirty="0">
                <a:latin typeface="Arial"/>
                <a:cs typeface="Arial"/>
              </a:rPr>
              <a:t> 14	50 </a:t>
            </a:r>
            <a:r>
              <a:rPr sz="1900" spc="-130" dirty="0">
                <a:latin typeface="Arial"/>
                <a:cs typeface="Arial"/>
              </a:rPr>
              <a:t>x </a:t>
            </a:r>
            <a:r>
              <a:rPr sz="1900" spc="-100" dirty="0">
                <a:latin typeface="Arial"/>
                <a:cs typeface="Arial"/>
              </a:rPr>
              <a:t>20 </a:t>
            </a:r>
            <a:r>
              <a:rPr sz="1900" spc="-130" dirty="0">
                <a:latin typeface="Arial"/>
                <a:cs typeface="Arial"/>
              </a:rPr>
              <a:t>x </a:t>
            </a:r>
            <a:r>
              <a:rPr sz="1900" spc="-95" dirty="0">
                <a:latin typeface="Arial"/>
                <a:cs typeface="Arial"/>
              </a:rPr>
              <a:t>5 </a:t>
            </a:r>
            <a:r>
              <a:rPr sz="1900" spc="-130" dirty="0">
                <a:latin typeface="Arial"/>
                <a:cs typeface="Arial"/>
              </a:rPr>
              <a:t>x</a:t>
            </a:r>
            <a:r>
              <a:rPr sz="1900" spc="-150" dirty="0">
                <a:latin typeface="Arial"/>
                <a:cs typeface="Arial"/>
              </a:rPr>
              <a:t> </a:t>
            </a:r>
            <a:r>
              <a:rPr sz="1900" spc="-95" dirty="0">
                <a:latin typeface="Arial"/>
                <a:cs typeface="Arial"/>
              </a:rPr>
              <a:t>5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tabLst>
                <a:tab pos="3034030" algn="l"/>
              </a:tabLst>
            </a:pPr>
            <a:r>
              <a:rPr sz="1900" spc="-235" dirty="0">
                <a:latin typeface="Arial"/>
                <a:cs typeface="Arial"/>
              </a:rPr>
              <a:t>ReLU	</a:t>
            </a:r>
            <a:r>
              <a:rPr sz="1900" spc="-100" dirty="0">
                <a:latin typeface="Arial"/>
                <a:cs typeface="Arial"/>
              </a:rPr>
              <a:t>50 </a:t>
            </a:r>
            <a:r>
              <a:rPr sz="1900" spc="-130" dirty="0">
                <a:latin typeface="Arial"/>
                <a:cs typeface="Arial"/>
              </a:rPr>
              <a:t>x </a:t>
            </a:r>
            <a:r>
              <a:rPr sz="1900" spc="-100" dirty="0">
                <a:latin typeface="Arial"/>
                <a:cs typeface="Arial"/>
              </a:rPr>
              <a:t>14 </a:t>
            </a:r>
            <a:r>
              <a:rPr sz="1900" spc="-130" dirty="0">
                <a:latin typeface="Arial"/>
                <a:cs typeface="Arial"/>
              </a:rPr>
              <a:t>x</a:t>
            </a:r>
            <a:r>
              <a:rPr sz="1900" spc="-100" dirty="0">
                <a:latin typeface="Arial"/>
                <a:cs typeface="Arial"/>
              </a:rPr>
              <a:t> 14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tabLst>
                <a:tab pos="3034030" algn="l"/>
              </a:tabLst>
            </a:pPr>
            <a:r>
              <a:rPr sz="1900" spc="-114" dirty="0">
                <a:latin typeface="Arial"/>
                <a:cs typeface="Arial"/>
              </a:rPr>
              <a:t>MaxPool(K=2,</a:t>
            </a:r>
            <a:r>
              <a:rPr sz="1900" spc="-90" dirty="0">
                <a:latin typeface="Arial"/>
                <a:cs typeface="Arial"/>
              </a:rPr>
              <a:t> </a:t>
            </a:r>
            <a:r>
              <a:rPr sz="1900" spc="-180" dirty="0">
                <a:latin typeface="Arial"/>
                <a:cs typeface="Arial"/>
              </a:rPr>
              <a:t>S=2)	</a:t>
            </a:r>
            <a:r>
              <a:rPr sz="1900" spc="-100" dirty="0">
                <a:latin typeface="Arial"/>
                <a:cs typeface="Arial"/>
              </a:rPr>
              <a:t>50 </a:t>
            </a:r>
            <a:r>
              <a:rPr sz="1900" spc="-130" dirty="0">
                <a:latin typeface="Arial"/>
                <a:cs typeface="Arial"/>
              </a:rPr>
              <a:t>x </a:t>
            </a:r>
            <a:r>
              <a:rPr sz="1900" spc="-95" dirty="0">
                <a:latin typeface="Arial"/>
                <a:cs typeface="Arial"/>
              </a:rPr>
              <a:t>7 </a:t>
            </a:r>
            <a:r>
              <a:rPr sz="1900" spc="-130" dirty="0">
                <a:latin typeface="Arial"/>
                <a:cs typeface="Arial"/>
              </a:rPr>
              <a:t>x</a:t>
            </a:r>
            <a:r>
              <a:rPr sz="1900" spc="-100" dirty="0">
                <a:latin typeface="Arial"/>
                <a:cs typeface="Arial"/>
              </a:rPr>
              <a:t> </a:t>
            </a:r>
            <a:r>
              <a:rPr sz="1900" spc="-95" dirty="0">
                <a:latin typeface="Arial"/>
                <a:cs typeface="Arial"/>
              </a:rPr>
              <a:t>7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tabLst>
                <a:tab pos="3034030" algn="l"/>
              </a:tabLst>
            </a:pPr>
            <a:r>
              <a:rPr sz="1900" spc="-65" dirty="0">
                <a:latin typeface="Arial"/>
                <a:cs typeface="Arial"/>
              </a:rPr>
              <a:t>Flatten	</a:t>
            </a:r>
            <a:r>
              <a:rPr sz="1900" spc="-100" dirty="0">
                <a:latin typeface="Arial"/>
                <a:cs typeface="Arial"/>
              </a:rPr>
              <a:t>2450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tabLst>
                <a:tab pos="3034030" algn="l"/>
                <a:tab pos="4389755" algn="l"/>
              </a:tabLst>
            </a:pPr>
            <a:r>
              <a:rPr sz="1900" spc="-90" dirty="0">
                <a:latin typeface="Arial"/>
                <a:cs typeface="Arial"/>
              </a:rPr>
              <a:t>Linear </a:t>
            </a:r>
            <a:r>
              <a:rPr sz="1900" spc="-95" dirty="0">
                <a:latin typeface="Arial"/>
                <a:cs typeface="Arial"/>
              </a:rPr>
              <a:t>(2450</a:t>
            </a:r>
            <a:r>
              <a:rPr sz="1900" spc="-105" dirty="0">
                <a:latin typeface="Arial"/>
                <a:cs typeface="Arial"/>
              </a:rPr>
              <a:t> -&gt;</a:t>
            </a:r>
            <a:r>
              <a:rPr sz="1900" spc="-95" dirty="0">
                <a:latin typeface="Arial"/>
                <a:cs typeface="Arial"/>
              </a:rPr>
              <a:t> </a:t>
            </a:r>
            <a:r>
              <a:rPr sz="1900" spc="-85" dirty="0">
                <a:latin typeface="Arial"/>
                <a:cs typeface="Arial"/>
              </a:rPr>
              <a:t>500)	</a:t>
            </a:r>
            <a:r>
              <a:rPr sz="1900" spc="-100" dirty="0">
                <a:latin typeface="Arial"/>
                <a:cs typeface="Arial"/>
              </a:rPr>
              <a:t>500	2450 </a:t>
            </a:r>
            <a:r>
              <a:rPr sz="1900" spc="-130" dirty="0">
                <a:latin typeface="Arial"/>
                <a:cs typeface="Arial"/>
              </a:rPr>
              <a:t>x </a:t>
            </a:r>
            <a:r>
              <a:rPr sz="1900" spc="-100" dirty="0">
                <a:latin typeface="Arial"/>
                <a:cs typeface="Arial"/>
              </a:rPr>
              <a:t>500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tabLst>
                <a:tab pos="3034030" algn="l"/>
              </a:tabLst>
            </a:pPr>
            <a:r>
              <a:rPr sz="1900" spc="-235" dirty="0">
                <a:latin typeface="Arial"/>
                <a:cs typeface="Arial"/>
              </a:rPr>
              <a:t>ReLU	</a:t>
            </a:r>
            <a:r>
              <a:rPr sz="1900" spc="-100" dirty="0">
                <a:latin typeface="Arial"/>
                <a:cs typeface="Arial"/>
              </a:rPr>
              <a:t>500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tabLst>
                <a:tab pos="3034030" algn="l"/>
                <a:tab pos="4389755" algn="l"/>
              </a:tabLst>
            </a:pPr>
            <a:r>
              <a:rPr sz="1900" spc="-90" dirty="0">
                <a:latin typeface="Arial"/>
                <a:cs typeface="Arial"/>
              </a:rPr>
              <a:t>Linear (500</a:t>
            </a:r>
            <a:r>
              <a:rPr sz="1900" spc="-105" dirty="0">
                <a:latin typeface="Arial"/>
                <a:cs typeface="Arial"/>
              </a:rPr>
              <a:t> -&gt;</a:t>
            </a:r>
            <a:r>
              <a:rPr sz="1900" spc="-95" dirty="0">
                <a:latin typeface="Arial"/>
                <a:cs typeface="Arial"/>
              </a:rPr>
              <a:t> </a:t>
            </a:r>
            <a:r>
              <a:rPr sz="1900" spc="-85" dirty="0">
                <a:latin typeface="Arial"/>
                <a:cs typeface="Arial"/>
              </a:rPr>
              <a:t>10)	</a:t>
            </a:r>
            <a:r>
              <a:rPr sz="1900" spc="-100" dirty="0">
                <a:latin typeface="Arial"/>
                <a:cs typeface="Arial"/>
              </a:rPr>
              <a:t>10	500 </a:t>
            </a:r>
            <a:r>
              <a:rPr sz="1900" spc="-130" dirty="0">
                <a:latin typeface="Arial"/>
                <a:cs typeface="Arial"/>
              </a:rPr>
              <a:t>x</a:t>
            </a:r>
            <a:r>
              <a:rPr sz="1900" spc="-125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10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8882" y="2017985"/>
            <a:ext cx="6043930" cy="4146550"/>
          </a:xfrm>
          <a:custGeom>
            <a:avLst/>
            <a:gdLst/>
            <a:ahLst/>
            <a:cxnLst/>
            <a:rect l="l" t="t" r="r" b="b"/>
            <a:pathLst>
              <a:path w="6043930" h="4146550">
                <a:moveTo>
                  <a:pt x="0" y="0"/>
                </a:moveTo>
                <a:lnTo>
                  <a:pt x="6043449" y="0"/>
                </a:lnTo>
                <a:lnTo>
                  <a:pt x="6043449" y="4146331"/>
                </a:lnTo>
                <a:lnTo>
                  <a:pt x="0" y="414633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69118" y="441434"/>
            <a:ext cx="1082675" cy="1292860"/>
          </a:xfrm>
          <a:custGeom>
            <a:avLst/>
            <a:gdLst/>
            <a:ahLst/>
            <a:cxnLst/>
            <a:rect l="l" t="t" r="r" b="b"/>
            <a:pathLst>
              <a:path w="1082675" h="1292860">
                <a:moveTo>
                  <a:pt x="0" y="0"/>
                </a:moveTo>
                <a:lnTo>
                  <a:pt x="1082566" y="0"/>
                </a:lnTo>
                <a:lnTo>
                  <a:pt x="1082566" y="1292773"/>
                </a:lnTo>
                <a:lnTo>
                  <a:pt x="0" y="129277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70099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5049" y="396747"/>
            <a:ext cx="35902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5" dirty="0"/>
              <a:t>Example:</a:t>
            </a:r>
            <a:r>
              <a:rPr spc="-280" dirty="0"/>
              <a:t> </a:t>
            </a:r>
            <a:r>
              <a:rPr spc="-240" dirty="0"/>
              <a:t>LeNet-5</a:t>
            </a:r>
          </a:p>
        </p:txBody>
      </p:sp>
      <p:sp>
        <p:nvSpPr>
          <p:cNvPr id="3" name="object 3"/>
          <p:cNvSpPr/>
          <p:nvPr/>
        </p:nvSpPr>
        <p:spPr>
          <a:xfrm>
            <a:off x="6274676" y="318806"/>
            <a:ext cx="5764731" cy="17531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27635" y="1268323"/>
          <a:ext cx="5952489" cy="15000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4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6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1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b="1" spc="-17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Layer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b="1" spc="-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Output</a:t>
                      </a:r>
                      <a:r>
                        <a:rPr sz="1900" b="1" spc="-1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900" b="1" spc="-1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Weight</a:t>
                      </a:r>
                      <a:r>
                        <a:rPr sz="19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900" b="1" spc="-1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25" dirty="0">
                          <a:latin typeface="Arial"/>
                          <a:cs typeface="Arial"/>
                        </a:rPr>
                        <a:t>Input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95" dirty="0">
                          <a:latin typeface="Arial"/>
                          <a:cs typeface="Arial"/>
                        </a:rPr>
                        <a:t>1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28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9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28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55" dirty="0">
                          <a:latin typeface="Arial"/>
                          <a:cs typeface="Arial"/>
                        </a:rPr>
                        <a:t>Conv </a:t>
                      </a:r>
                      <a:r>
                        <a:rPr sz="1900" spc="-105" dirty="0">
                          <a:latin typeface="Arial"/>
                          <a:cs typeface="Arial"/>
                        </a:rPr>
                        <a:t>(C</a:t>
                      </a:r>
                      <a:r>
                        <a:rPr sz="1950" spc="-157" baseline="-17094" dirty="0">
                          <a:latin typeface="Arial"/>
                          <a:cs typeface="Arial"/>
                        </a:rPr>
                        <a:t>out</a:t>
                      </a:r>
                      <a:r>
                        <a:rPr sz="1900" spc="-105" dirty="0">
                          <a:latin typeface="Arial"/>
                          <a:cs typeface="Arial"/>
                        </a:rPr>
                        <a:t>=20, </a:t>
                      </a:r>
                      <a:r>
                        <a:rPr sz="1900" spc="-150" dirty="0">
                          <a:latin typeface="Arial"/>
                          <a:cs typeface="Arial"/>
                        </a:rPr>
                        <a:t>K=5, P=2,</a:t>
                      </a:r>
                      <a:r>
                        <a:rPr sz="19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80" dirty="0">
                          <a:latin typeface="Arial"/>
                          <a:cs typeface="Arial"/>
                        </a:rPr>
                        <a:t>S=1)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28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9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28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95" dirty="0">
                          <a:latin typeface="Arial"/>
                          <a:cs typeface="Arial"/>
                        </a:rPr>
                        <a:t>1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95" dirty="0">
                          <a:latin typeface="Arial"/>
                          <a:cs typeface="Arial"/>
                        </a:rPr>
                        <a:t>5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95" dirty="0">
                          <a:latin typeface="Arial"/>
                          <a:cs typeface="Arial"/>
                        </a:rPr>
                        <a:t>5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05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235" dirty="0">
                          <a:latin typeface="Arial"/>
                          <a:cs typeface="Arial"/>
                        </a:rPr>
                        <a:t>ReLU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28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9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28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25425" y="2842630"/>
            <a:ext cx="5762625" cy="2961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90"/>
              </a:lnSpc>
              <a:tabLst>
                <a:tab pos="3034030" algn="l"/>
              </a:tabLst>
            </a:pPr>
            <a:r>
              <a:rPr sz="1900" spc="-114" dirty="0">
                <a:latin typeface="Arial"/>
                <a:cs typeface="Arial"/>
              </a:rPr>
              <a:t>MaxPool(K=2,</a:t>
            </a:r>
            <a:r>
              <a:rPr sz="1900" spc="-90" dirty="0">
                <a:latin typeface="Arial"/>
                <a:cs typeface="Arial"/>
              </a:rPr>
              <a:t> </a:t>
            </a:r>
            <a:r>
              <a:rPr sz="1900" spc="-180" dirty="0">
                <a:latin typeface="Arial"/>
                <a:cs typeface="Arial"/>
              </a:rPr>
              <a:t>S=2)	</a:t>
            </a:r>
            <a:r>
              <a:rPr sz="1900" spc="-100" dirty="0">
                <a:latin typeface="Arial"/>
                <a:cs typeface="Arial"/>
              </a:rPr>
              <a:t>20 </a:t>
            </a:r>
            <a:r>
              <a:rPr sz="1900" spc="-130" dirty="0">
                <a:latin typeface="Arial"/>
                <a:cs typeface="Arial"/>
              </a:rPr>
              <a:t>x </a:t>
            </a:r>
            <a:r>
              <a:rPr sz="1900" spc="-100" dirty="0">
                <a:latin typeface="Arial"/>
                <a:cs typeface="Arial"/>
              </a:rPr>
              <a:t>14 </a:t>
            </a:r>
            <a:r>
              <a:rPr sz="1900" spc="-130" dirty="0">
                <a:latin typeface="Arial"/>
                <a:cs typeface="Arial"/>
              </a:rPr>
              <a:t>x</a:t>
            </a:r>
            <a:r>
              <a:rPr sz="1900" spc="-100" dirty="0">
                <a:latin typeface="Arial"/>
                <a:cs typeface="Arial"/>
              </a:rPr>
              <a:t> 14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tabLst>
                <a:tab pos="3034030" algn="l"/>
                <a:tab pos="4389755" algn="l"/>
              </a:tabLst>
            </a:pPr>
            <a:r>
              <a:rPr sz="1900" spc="-155" dirty="0">
                <a:latin typeface="Arial"/>
                <a:cs typeface="Arial"/>
              </a:rPr>
              <a:t>Conv </a:t>
            </a:r>
            <a:r>
              <a:rPr sz="1900" spc="-105" dirty="0">
                <a:latin typeface="Arial"/>
                <a:cs typeface="Arial"/>
              </a:rPr>
              <a:t>(C</a:t>
            </a:r>
            <a:r>
              <a:rPr sz="1950" spc="-157" baseline="-17094" dirty="0">
                <a:latin typeface="Arial"/>
                <a:cs typeface="Arial"/>
              </a:rPr>
              <a:t>out</a:t>
            </a:r>
            <a:r>
              <a:rPr sz="1900" spc="-105" dirty="0">
                <a:latin typeface="Arial"/>
                <a:cs typeface="Arial"/>
              </a:rPr>
              <a:t>=50, </a:t>
            </a:r>
            <a:r>
              <a:rPr sz="1900" spc="-150" dirty="0">
                <a:latin typeface="Arial"/>
                <a:cs typeface="Arial"/>
              </a:rPr>
              <a:t>K=5,</a:t>
            </a:r>
            <a:r>
              <a:rPr sz="1900" spc="-25" dirty="0">
                <a:latin typeface="Arial"/>
                <a:cs typeface="Arial"/>
              </a:rPr>
              <a:t> </a:t>
            </a:r>
            <a:r>
              <a:rPr sz="1900" spc="-150" dirty="0">
                <a:latin typeface="Arial"/>
                <a:cs typeface="Arial"/>
              </a:rPr>
              <a:t>P=2,</a:t>
            </a:r>
            <a:r>
              <a:rPr sz="1900" spc="-95" dirty="0">
                <a:latin typeface="Arial"/>
                <a:cs typeface="Arial"/>
              </a:rPr>
              <a:t> </a:t>
            </a:r>
            <a:r>
              <a:rPr sz="1900" spc="-180" dirty="0">
                <a:latin typeface="Arial"/>
                <a:cs typeface="Arial"/>
              </a:rPr>
              <a:t>S=1)	</a:t>
            </a:r>
            <a:r>
              <a:rPr sz="1900" spc="-100" dirty="0">
                <a:latin typeface="Arial"/>
                <a:cs typeface="Arial"/>
              </a:rPr>
              <a:t>50 </a:t>
            </a:r>
            <a:r>
              <a:rPr sz="1900" spc="-130" dirty="0">
                <a:latin typeface="Arial"/>
                <a:cs typeface="Arial"/>
              </a:rPr>
              <a:t>x </a:t>
            </a:r>
            <a:r>
              <a:rPr sz="1900" spc="-100" dirty="0">
                <a:latin typeface="Arial"/>
                <a:cs typeface="Arial"/>
              </a:rPr>
              <a:t>14</a:t>
            </a:r>
            <a:r>
              <a:rPr sz="1900" spc="-70" dirty="0">
                <a:latin typeface="Arial"/>
                <a:cs typeface="Arial"/>
              </a:rPr>
              <a:t> </a:t>
            </a:r>
            <a:r>
              <a:rPr sz="1900" spc="-130" dirty="0">
                <a:latin typeface="Arial"/>
                <a:cs typeface="Arial"/>
              </a:rPr>
              <a:t>x</a:t>
            </a:r>
            <a:r>
              <a:rPr sz="1900" spc="-100" dirty="0">
                <a:latin typeface="Arial"/>
                <a:cs typeface="Arial"/>
              </a:rPr>
              <a:t> 14	50 </a:t>
            </a:r>
            <a:r>
              <a:rPr sz="1900" spc="-130" dirty="0">
                <a:latin typeface="Arial"/>
                <a:cs typeface="Arial"/>
              </a:rPr>
              <a:t>x </a:t>
            </a:r>
            <a:r>
              <a:rPr sz="1900" spc="-100" dirty="0">
                <a:latin typeface="Arial"/>
                <a:cs typeface="Arial"/>
              </a:rPr>
              <a:t>20 </a:t>
            </a:r>
            <a:r>
              <a:rPr sz="1900" spc="-130" dirty="0">
                <a:latin typeface="Arial"/>
                <a:cs typeface="Arial"/>
              </a:rPr>
              <a:t>x </a:t>
            </a:r>
            <a:r>
              <a:rPr sz="1900" spc="-95" dirty="0">
                <a:latin typeface="Arial"/>
                <a:cs typeface="Arial"/>
              </a:rPr>
              <a:t>5 </a:t>
            </a:r>
            <a:r>
              <a:rPr sz="1900" spc="-130" dirty="0">
                <a:latin typeface="Arial"/>
                <a:cs typeface="Arial"/>
              </a:rPr>
              <a:t>x</a:t>
            </a:r>
            <a:r>
              <a:rPr sz="1900" spc="-150" dirty="0">
                <a:latin typeface="Arial"/>
                <a:cs typeface="Arial"/>
              </a:rPr>
              <a:t> </a:t>
            </a:r>
            <a:r>
              <a:rPr sz="1900" spc="-95" dirty="0">
                <a:latin typeface="Arial"/>
                <a:cs typeface="Arial"/>
              </a:rPr>
              <a:t>5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tabLst>
                <a:tab pos="3034030" algn="l"/>
              </a:tabLst>
            </a:pPr>
            <a:r>
              <a:rPr sz="1900" spc="-235" dirty="0">
                <a:latin typeface="Arial"/>
                <a:cs typeface="Arial"/>
              </a:rPr>
              <a:t>ReLU	</a:t>
            </a:r>
            <a:r>
              <a:rPr sz="1900" spc="-100" dirty="0">
                <a:latin typeface="Arial"/>
                <a:cs typeface="Arial"/>
              </a:rPr>
              <a:t>50 </a:t>
            </a:r>
            <a:r>
              <a:rPr sz="1900" spc="-130" dirty="0">
                <a:latin typeface="Arial"/>
                <a:cs typeface="Arial"/>
              </a:rPr>
              <a:t>x </a:t>
            </a:r>
            <a:r>
              <a:rPr sz="1900" spc="-100" dirty="0">
                <a:latin typeface="Arial"/>
                <a:cs typeface="Arial"/>
              </a:rPr>
              <a:t>14 </a:t>
            </a:r>
            <a:r>
              <a:rPr sz="1900" spc="-130" dirty="0">
                <a:latin typeface="Arial"/>
                <a:cs typeface="Arial"/>
              </a:rPr>
              <a:t>x</a:t>
            </a:r>
            <a:r>
              <a:rPr sz="1900" spc="-100" dirty="0">
                <a:latin typeface="Arial"/>
                <a:cs typeface="Arial"/>
              </a:rPr>
              <a:t> 14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tabLst>
                <a:tab pos="3034030" algn="l"/>
              </a:tabLst>
            </a:pPr>
            <a:r>
              <a:rPr sz="1900" spc="-114" dirty="0">
                <a:latin typeface="Arial"/>
                <a:cs typeface="Arial"/>
              </a:rPr>
              <a:t>MaxPool(K=2,</a:t>
            </a:r>
            <a:r>
              <a:rPr sz="1900" spc="-90" dirty="0">
                <a:latin typeface="Arial"/>
                <a:cs typeface="Arial"/>
              </a:rPr>
              <a:t> </a:t>
            </a:r>
            <a:r>
              <a:rPr sz="1900" spc="-180" dirty="0">
                <a:latin typeface="Arial"/>
                <a:cs typeface="Arial"/>
              </a:rPr>
              <a:t>S=2)	</a:t>
            </a:r>
            <a:r>
              <a:rPr sz="1900" spc="-100" dirty="0">
                <a:latin typeface="Arial"/>
                <a:cs typeface="Arial"/>
              </a:rPr>
              <a:t>50 </a:t>
            </a:r>
            <a:r>
              <a:rPr sz="1900" spc="-130" dirty="0">
                <a:latin typeface="Arial"/>
                <a:cs typeface="Arial"/>
              </a:rPr>
              <a:t>x </a:t>
            </a:r>
            <a:r>
              <a:rPr sz="1900" spc="-95" dirty="0">
                <a:latin typeface="Arial"/>
                <a:cs typeface="Arial"/>
              </a:rPr>
              <a:t>7 </a:t>
            </a:r>
            <a:r>
              <a:rPr sz="1900" spc="-130" dirty="0">
                <a:latin typeface="Arial"/>
                <a:cs typeface="Arial"/>
              </a:rPr>
              <a:t>x</a:t>
            </a:r>
            <a:r>
              <a:rPr sz="1900" spc="-100" dirty="0">
                <a:latin typeface="Arial"/>
                <a:cs typeface="Arial"/>
              </a:rPr>
              <a:t> </a:t>
            </a:r>
            <a:r>
              <a:rPr sz="1900" spc="-95" dirty="0">
                <a:latin typeface="Arial"/>
                <a:cs typeface="Arial"/>
              </a:rPr>
              <a:t>7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tabLst>
                <a:tab pos="3034030" algn="l"/>
              </a:tabLst>
            </a:pPr>
            <a:r>
              <a:rPr sz="1900" spc="-65" dirty="0">
                <a:latin typeface="Arial"/>
                <a:cs typeface="Arial"/>
              </a:rPr>
              <a:t>Flatten	</a:t>
            </a:r>
            <a:r>
              <a:rPr sz="1900" spc="-100" dirty="0">
                <a:latin typeface="Arial"/>
                <a:cs typeface="Arial"/>
              </a:rPr>
              <a:t>2450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tabLst>
                <a:tab pos="3034030" algn="l"/>
                <a:tab pos="4389755" algn="l"/>
              </a:tabLst>
            </a:pPr>
            <a:r>
              <a:rPr sz="1900" spc="-90" dirty="0">
                <a:latin typeface="Arial"/>
                <a:cs typeface="Arial"/>
              </a:rPr>
              <a:t>Linear </a:t>
            </a:r>
            <a:r>
              <a:rPr sz="1900" spc="-95" dirty="0">
                <a:latin typeface="Arial"/>
                <a:cs typeface="Arial"/>
              </a:rPr>
              <a:t>(2450</a:t>
            </a:r>
            <a:r>
              <a:rPr sz="1900" spc="-105" dirty="0">
                <a:latin typeface="Arial"/>
                <a:cs typeface="Arial"/>
              </a:rPr>
              <a:t> -&gt;</a:t>
            </a:r>
            <a:r>
              <a:rPr sz="1900" spc="-95" dirty="0">
                <a:latin typeface="Arial"/>
                <a:cs typeface="Arial"/>
              </a:rPr>
              <a:t> </a:t>
            </a:r>
            <a:r>
              <a:rPr sz="1900" spc="-85" dirty="0">
                <a:latin typeface="Arial"/>
                <a:cs typeface="Arial"/>
              </a:rPr>
              <a:t>500)	</a:t>
            </a:r>
            <a:r>
              <a:rPr sz="1900" spc="-100" dirty="0">
                <a:latin typeface="Arial"/>
                <a:cs typeface="Arial"/>
              </a:rPr>
              <a:t>500	2450 </a:t>
            </a:r>
            <a:r>
              <a:rPr sz="1900" spc="-130" dirty="0">
                <a:latin typeface="Arial"/>
                <a:cs typeface="Arial"/>
              </a:rPr>
              <a:t>x </a:t>
            </a:r>
            <a:r>
              <a:rPr sz="1900" spc="-100" dirty="0">
                <a:latin typeface="Arial"/>
                <a:cs typeface="Arial"/>
              </a:rPr>
              <a:t>500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tabLst>
                <a:tab pos="3034030" algn="l"/>
              </a:tabLst>
            </a:pPr>
            <a:r>
              <a:rPr sz="1900" spc="-235" dirty="0">
                <a:latin typeface="Arial"/>
                <a:cs typeface="Arial"/>
              </a:rPr>
              <a:t>ReLU	</a:t>
            </a:r>
            <a:r>
              <a:rPr sz="1900" spc="-100" dirty="0">
                <a:latin typeface="Arial"/>
                <a:cs typeface="Arial"/>
              </a:rPr>
              <a:t>500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tabLst>
                <a:tab pos="3034030" algn="l"/>
                <a:tab pos="4389755" algn="l"/>
              </a:tabLst>
            </a:pPr>
            <a:r>
              <a:rPr sz="1900" spc="-90" dirty="0">
                <a:latin typeface="Arial"/>
                <a:cs typeface="Arial"/>
              </a:rPr>
              <a:t>Linear (500</a:t>
            </a:r>
            <a:r>
              <a:rPr sz="1900" spc="-105" dirty="0">
                <a:latin typeface="Arial"/>
                <a:cs typeface="Arial"/>
              </a:rPr>
              <a:t> -&gt;</a:t>
            </a:r>
            <a:r>
              <a:rPr sz="1900" spc="-95" dirty="0">
                <a:latin typeface="Arial"/>
                <a:cs typeface="Arial"/>
              </a:rPr>
              <a:t> </a:t>
            </a:r>
            <a:r>
              <a:rPr sz="1900" spc="-85" dirty="0">
                <a:latin typeface="Arial"/>
                <a:cs typeface="Arial"/>
              </a:rPr>
              <a:t>10)	</a:t>
            </a:r>
            <a:r>
              <a:rPr sz="1900" spc="-100" dirty="0">
                <a:latin typeface="Arial"/>
                <a:cs typeface="Arial"/>
              </a:rPr>
              <a:t>10	500 </a:t>
            </a:r>
            <a:r>
              <a:rPr sz="1900" spc="-130" dirty="0">
                <a:latin typeface="Arial"/>
                <a:cs typeface="Arial"/>
              </a:rPr>
              <a:t>x</a:t>
            </a:r>
            <a:r>
              <a:rPr sz="1900" spc="-125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10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8882" y="2774730"/>
            <a:ext cx="6043930" cy="3389629"/>
          </a:xfrm>
          <a:custGeom>
            <a:avLst/>
            <a:gdLst/>
            <a:ahLst/>
            <a:cxnLst/>
            <a:rect l="l" t="t" r="r" b="b"/>
            <a:pathLst>
              <a:path w="6043930" h="3389629">
                <a:moveTo>
                  <a:pt x="0" y="0"/>
                </a:moveTo>
                <a:lnTo>
                  <a:pt x="6043449" y="0"/>
                </a:lnTo>
                <a:lnTo>
                  <a:pt x="6043449" y="3389586"/>
                </a:lnTo>
                <a:lnTo>
                  <a:pt x="0" y="338958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30136" y="431774"/>
            <a:ext cx="2430145" cy="1460500"/>
          </a:xfrm>
          <a:custGeom>
            <a:avLst/>
            <a:gdLst/>
            <a:ahLst/>
            <a:cxnLst/>
            <a:rect l="l" t="t" r="r" b="b"/>
            <a:pathLst>
              <a:path w="2430145" h="1460500">
                <a:moveTo>
                  <a:pt x="0" y="0"/>
                </a:moveTo>
                <a:lnTo>
                  <a:pt x="2430083" y="0"/>
                </a:lnTo>
                <a:lnTo>
                  <a:pt x="2430083" y="1460087"/>
                </a:lnTo>
                <a:lnTo>
                  <a:pt x="0" y="1460087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2973" y="6035928"/>
            <a:ext cx="561848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100" dirty="0">
                <a:latin typeface="Arial"/>
                <a:cs typeface="Arial"/>
              </a:rPr>
              <a:t>Lecun </a:t>
            </a:r>
            <a:r>
              <a:rPr sz="1400" spc="-5" dirty="0">
                <a:latin typeface="Arial"/>
                <a:cs typeface="Arial"/>
              </a:rPr>
              <a:t>et </a:t>
            </a:r>
            <a:r>
              <a:rPr sz="1400" spc="-50" dirty="0">
                <a:latin typeface="Arial"/>
                <a:cs typeface="Arial"/>
              </a:rPr>
              <a:t>al, </a:t>
            </a:r>
            <a:r>
              <a:rPr sz="1400" spc="-60" dirty="0">
                <a:latin typeface="Arial"/>
                <a:cs typeface="Arial"/>
              </a:rPr>
              <a:t>“Gradient-based </a:t>
            </a:r>
            <a:r>
              <a:rPr sz="1400" spc="-45" dirty="0">
                <a:latin typeface="Arial"/>
                <a:cs typeface="Arial"/>
              </a:rPr>
              <a:t>learning applied </a:t>
            </a:r>
            <a:r>
              <a:rPr sz="1400" spc="10" dirty="0">
                <a:latin typeface="Arial"/>
                <a:cs typeface="Arial"/>
              </a:rPr>
              <a:t>to</a:t>
            </a:r>
            <a:r>
              <a:rPr sz="1400" spc="-265" dirty="0">
                <a:latin typeface="Arial"/>
                <a:cs typeface="Arial"/>
              </a:rPr>
              <a:t> </a:t>
            </a:r>
            <a:r>
              <a:rPr sz="1400" spc="-45" dirty="0">
                <a:latin typeface="Arial"/>
                <a:cs typeface="Arial"/>
              </a:rPr>
              <a:t>document </a:t>
            </a:r>
            <a:r>
              <a:rPr sz="1400" spc="-35" dirty="0">
                <a:latin typeface="Arial"/>
                <a:cs typeface="Arial"/>
              </a:rPr>
              <a:t>recognition”, </a:t>
            </a:r>
            <a:r>
              <a:rPr sz="1400" spc="-70" dirty="0">
                <a:latin typeface="Arial"/>
                <a:cs typeface="Arial"/>
              </a:rPr>
              <a:t>1998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61433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5049" y="396747"/>
            <a:ext cx="35902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5" dirty="0"/>
              <a:t>Example:</a:t>
            </a:r>
            <a:r>
              <a:rPr spc="-280" dirty="0"/>
              <a:t> </a:t>
            </a:r>
            <a:r>
              <a:rPr spc="-240" dirty="0"/>
              <a:t>LeNet-5</a:t>
            </a:r>
          </a:p>
        </p:txBody>
      </p:sp>
      <p:sp>
        <p:nvSpPr>
          <p:cNvPr id="3" name="object 3"/>
          <p:cNvSpPr/>
          <p:nvPr/>
        </p:nvSpPr>
        <p:spPr>
          <a:xfrm>
            <a:off x="6274676" y="318806"/>
            <a:ext cx="5764731" cy="17531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27635" y="1268323"/>
          <a:ext cx="5952489" cy="18941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4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6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1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b="1" spc="-17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Layer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b="1" spc="-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Output</a:t>
                      </a:r>
                      <a:r>
                        <a:rPr sz="1900" b="1" spc="-1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900" b="1" spc="-1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Weight</a:t>
                      </a:r>
                      <a:r>
                        <a:rPr sz="19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900" b="1" spc="-1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25" dirty="0">
                          <a:latin typeface="Arial"/>
                          <a:cs typeface="Arial"/>
                        </a:rPr>
                        <a:t>Input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95" dirty="0">
                          <a:latin typeface="Arial"/>
                          <a:cs typeface="Arial"/>
                        </a:rPr>
                        <a:t>1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28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9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28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55" dirty="0">
                          <a:latin typeface="Arial"/>
                          <a:cs typeface="Arial"/>
                        </a:rPr>
                        <a:t>Conv </a:t>
                      </a:r>
                      <a:r>
                        <a:rPr sz="1900" spc="-105" dirty="0">
                          <a:latin typeface="Arial"/>
                          <a:cs typeface="Arial"/>
                        </a:rPr>
                        <a:t>(C</a:t>
                      </a:r>
                      <a:r>
                        <a:rPr sz="1950" spc="-157" baseline="-17094" dirty="0">
                          <a:latin typeface="Arial"/>
                          <a:cs typeface="Arial"/>
                        </a:rPr>
                        <a:t>out</a:t>
                      </a:r>
                      <a:r>
                        <a:rPr sz="1900" spc="-105" dirty="0">
                          <a:latin typeface="Arial"/>
                          <a:cs typeface="Arial"/>
                        </a:rPr>
                        <a:t>=20, </a:t>
                      </a:r>
                      <a:r>
                        <a:rPr sz="1900" spc="-150" dirty="0">
                          <a:latin typeface="Arial"/>
                          <a:cs typeface="Arial"/>
                        </a:rPr>
                        <a:t>K=5, P=2,</a:t>
                      </a:r>
                      <a:r>
                        <a:rPr sz="19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80" dirty="0">
                          <a:latin typeface="Arial"/>
                          <a:cs typeface="Arial"/>
                        </a:rPr>
                        <a:t>S=1)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28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9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28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95" dirty="0">
                          <a:latin typeface="Arial"/>
                          <a:cs typeface="Arial"/>
                        </a:rPr>
                        <a:t>1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95" dirty="0">
                          <a:latin typeface="Arial"/>
                          <a:cs typeface="Arial"/>
                        </a:rPr>
                        <a:t>5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95" dirty="0">
                          <a:latin typeface="Arial"/>
                          <a:cs typeface="Arial"/>
                        </a:rPr>
                        <a:t>5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235" dirty="0">
                          <a:latin typeface="Arial"/>
                          <a:cs typeface="Arial"/>
                        </a:rPr>
                        <a:t>ReLU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28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9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28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19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14" dirty="0">
                          <a:latin typeface="Arial"/>
                          <a:cs typeface="Arial"/>
                        </a:rPr>
                        <a:t>MaxPool(K=2,</a:t>
                      </a:r>
                      <a:r>
                        <a:rPr sz="19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80" dirty="0">
                          <a:latin typeface="Arial"/>
                          <a:cs typeface="Arial"/>
                        </a:rPr>
                        <a:t>S=2)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14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9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14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25425" y="3223630"/>
            <a:ext cx="5762625" cy="258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90"/>
              </a:lnSpc>
              <a:tabLst>
                <a:tab pos="3034030" algn="l"/>
                <a:tab pos="4389755" algn="l"/>
              </a:tabLst>
            </a:pPr>
            <a:r>
              <a:rPr sz="1900" spc="-155" dirty="0">
                <a:latin typeface="Arial"/>
                <a:cs typeface="Arial"/>
              </a:rPr>
              <a:t>Conv </a:t>
            </a:r>
            <a:r>
              <a:rPr sz="1900" spc="-105" dirty="0">
                <a:latin typeface="Arial"/>
                <a:cs typeface="Arial"/>
              </a:rPr>
              <a:t>(C</a:t>
            </a:r>
            <a:r>
              <a:rPr sz="1950" spc="-157" baseline="-17094" dirty="0">
                <a:latin typeface="Arial"/>
                <a:cs typeface="Arial"/>
              </a:rPr>
              <a:t>out</a:t>
            </a:r>
            <a:r>
              <a:rPr sz="1900" spc="-105" dirty="0">
                <a:latin typeface="Arial"/>
                <a:cs typeface="Arial"/>
              </a:rPr>
              <a:t>=50, </a:t>
            </a:r>
            <a:r>
              <a:rPr sz="1900" spc="-150" dirty="0">
                <a:latin typeface="Arial"/>
                <a:cs typeface="Arial"/>
              </a:rPr>
              <a:t>K=5,</a:t>
            </a:r>
            <a:r>
              <a:rPr sz="1900" spc="-25" dirty="0">
                <a:latin typeface="Arial"/>
                <a:cs typeface="Arial"/>
              </a:rPr>
              <a:t> </a:t>
            </a:r>
            <a:r>
              <a:rPr sz="1900" spc="-150" dirty="0">
                <a:latin typeface="Arial"/>
                <a:cs typeface="Arial"/>
              </a:rPr>
              <a:t>P=2,</a:t>
            </a:r>
            <a:r>
              <a:rPr sz="1900" spc="-95" dirty="0">
                <a:latin typeface="Arial"/>
                <a:cs typeface="Arial"/>
              </a:rPr>
              <a:t> </a:t>
            </a:r>
            <a:r>
              <a:rPr sz="1900" spc="-180" dirty="0">
                <a:latin typeface="Arial"/>
                <a:cs typeface="Arial"/>
              </a:rPr>
              <a:t>S=1)	</a:t>
            </a:r>
            <a:r>
              <a:rPr sz="1900" spc="-100" dirty="0">
                <a:latin typeface="Arial"/>
                <a:cs typeface="Arial"/>
              </a:rPr>
              <a:t>50 </a:t>
            </a:r>
            <a:r>
              <a:rPr sz="1900" spc="-130" dirty="0">
                <a:latin typeface="Arial"/>
                <a:cs typeface="Arial"/>
              </a:rPr>
              <a:t>x </a:t>
            </a:r>
            <a:r>
              <a:rPr sz="1900" spc="-100" dirty="0">
                <a:latin typeface="Arial"/>
                <a:cs typeface="Arial"/>
              </a:rPr>
              <a:t>14</a:t>
            </a:r>
            <a:r>
              <a:rPr sz="1900" spc="-70" dirty="0">
                <a:latin typeface="Arial"/>
                <a:cs typeface="Arial"/>
              </a:rPr>
              <a:t> </a:t>
            </a:r>
            <a:r>
              <a:rPr sz="1900" spc="-130" dirty="0">
                <a:latin typeface="Arial"/>
                <a:cs typeface="Arial"/>
              </a:rPr>
              <a:t>x</a:t>
            </a:r>
            <a:r>
              <a:rPr sz="1900" spc="-100" dirty="0">
                <a:latin typeface="Arial"/>
                <a:cs typeface="Arial"/>
              </a:rPr>
              <a:t> 14	50 </a:t>
            </a:r>
            <a:r>
              <a:rPr sz="1900" spc="-130" dirty="0">
                <a:latin typeface="Arial"/>
                <a:cs typeface="Arial"/>
              </a:rPr>
              <a:t>x </a:t>
            </a:r>
            <a:r>
              <a:rPr sz="1900" spc="-100" dirty="0">
                <a:latin typeface="Arial"/>
                <a:cs typeface="Arial"/>
              </a:rPr>
              <a:t>20 </a:t>
            </a:r>
            <a:r>
              <a:rPr sz="1900" spc="-130" dirty="0">
                <a:latin typeface="Arial"/>
                <a:cs typeface="Arial"/>
              </a:rPr>
              <a:t>x </a:t>
            </a:r>
            <a:r>
              <a:rPr sz="1900" spc="-95" dirty="0">
                <a:latin typeface="Arial"/>
                <a:cs typeface="Arial"/>
              </a:rPr>
              <a:t>5 </a:t>
            </a:r>
            <a:r>
              <a:rPr sz="1900" spc="-130" dirty="0">
                <a:latin typeface="Arial"/>
                <a:cs typeface="Arial"/>
              </a:rPr>
              <a:t>x</a:t>
            </a:r>
            <a:r>
              <a:rPr sz="1900" spc="-150" dirty="0">
                <a:latin typeface="Arial"/>
                <a:cs typeface="Arial"/>
              </a:rPr>
              <a:t> </a:t>
            </a:r>
            <a:r>
              <a:rPr sz="1900" spc="-95" dirty="0">
                <a:latin typeface="Arial"/>
                <a:cs typeface="Arial"/>
              </a:rPr>
              <a:t>5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tabLst>
                <a:tab pos="3034030" algn="l"/>
              </a:tabLst>
            </a:pPr>
            <a:r>
              <a:rPr sz="1900" spc="-235" dirty="0">
                <a:latin typeface="Arial"/>
                <a:cs typeface="Arial"/>
              </a:rPr>
              <a:t>ReLU	</a:t>
            </a:r>
            <a:r>
              <a:rPr sz="1900" spc="-100" dirty="0">
                <a:latin typeface="Arial"/>
                <a:cs typeface="Arial"/>
              </a:rPr>
              <a:t>50 </a:t>
            </a:r>
            <a:r>
              <a:rPr sz="1900" spc="-130" dirty="0">
                <a:latin typeface="Arial"/>
                <a:cs typeface="Arial"/>
              </a:rPr>
              <a:t>x </a:t>
            </a:r>
            <a:r>
              <a:rPr sz="1900" spc="-100" dirty="0">
                <a:latin typeface="Arial"/>
                <a:cs typeface="Arial"/>
              </a:rPr>
              <a:t>14 </a:t>
            </a:r>
            <a:r>
              <a:rPr sz="1900" spc="-130" dirty="0">
                <a:latin typeface="Arial"/>
                <a:cs typeface="Arial"/>
              </a:rPr>
              <a:t>x</a:t>
            </a:r>
            <a:r>
              <a:rPr sz="1900" spc="-100" dirty="0">
                <a:latin typeface="Arial"/>
                <a:cs typeface="Arial"/>
              </a:rPr>
              <a:t> 14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tabLst>
                <a:tab pos="3034030" algn="l"/>
              </a:tabLst>
            </a:pPr>
            <a:r>
              <a:rPr sz="1900" spc="-114" dirty="0">
                <a:latin typeface="Arial"/>
                <a:cs typeface="Arial"/>
              </a:rPr>
              <a:t>MaxPool(K=2,</a:t>
            </a:r>
            <a:r>
              <a:rPr sz="1900" spc="-90" dirty="0">
                <a:latin typeface="Arial"/>
                <a:cs typeface="Arial"/>
              </a:rPr>
              <a:t> </a:t>
            </a:r>
            <a:r>
              <a:rPr sz="1900" spc="-180" dirty="0">
                <a:latin typeface="Arial"/>
                <a:cs typeface="Arial"/>
              </a:rPr>
              <a:t>S=2)	</a:t>
            </a:r>
            <a:r>
              <a:rPr sz="1900" spc="-100" dirty="0">
                <a:latin typeface="Arial"/>
                <a:cs typeface="Arial"/>
              </a:rPr>
              <a:t>50 </a:t>
            </a:r>
            <a:r>
              <a:rPr sz="1900" spc="-130" dirty="0">
                <a:latin typeface="Arial"/>
                <a:cs typeface="Arial"/>
              </a:rPr>
              <a:t>x </a:t>
            </a:r>
            <a:r>
              <a:rPr sz="1900" spc="-95" dirty="0">
                <a:latin typeface="Arial"/>
                <a:cs typeface="Arial"/>
              </a:rPr>
              <a:t>7 </a:t>
            </a:r>
            <a:r>
              <a:rPr sz="1900" spc="-130" dirty="0">
                <a:latin typeface="Arial"/>
                <a:cs typeface="Arial"/>
              </a:rPr>
              <a:t>x</a:t>
            </a:r>
            <a:r>
              <a:rPr sz="1900" spc="-100" dirty="0">
                <a:latin typeface="Arial"/>
                <a:cs typeface="Arial"/>
              </a:rPr>
              <a:t> </a:t>
            </a:r>
            <a:r>
              <a:rPr sz="1900" spc="-95" dirty="0">
                <a:latin typeface="Arial"/>
                <a:cs typeface="Arial"/>
              </a:rPr>
              <a:t>7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tabLst>
                <a:tab pos="3034030" algn="l"/>
              </a:tabLst>
            </a:pPr>
            <a:r>
              <a:rPr sz="1900" spc="-65" dirty="0">
                <a:latin typeface="Arial"/>
                <a:cs typeface="Arial"/>
              </a:rPr>
              <a:t>Flatten	</a:t>
            </a:r>
            <a:r>
              <a:rPr sz="1900" spc="-100" dirty="0">
                <a:latin typeface="Arial"/>
                <a:cs typeface="Arial"/>
              </a:rPr>
              <a:t>2450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tabLst>
                <a:tab pos="3034030" algn="l"/>
                <a:tab pos="4389755" algn="l"/>
              </a:tabLst>
            </a:pPr>
            <a:r>
              <a:rPr sz="1900" spc="-90" dirty="0">
                <a:latin typeface="Arial"/>
                <a:cs typeface="Arial"/>
              </a:rPr>
              <a:t>Linear </a:t>
            </a:r>
            <a:r>
              <a:rPr sz="1900" spc="-95" dirty="0">
                <a:latin typeface="Arial"/>
                <a:cs typeface="Arial"/>
              </a:rPr>
              <a:t>(2450</a:t>
            </a:r>
            <a:r>
              <a:rPr sz="1900" spc="-105" dirty="0">
                <a:latin typeface="Arial"/>
                <a:cs typeface="Arial"/>
              </a:rPr>
              <a:t> -&gt;</a:t>
            </a:r>
            <a:r>
              <a:rPr sz="1900" spc="-95" dirty="0">
                <a:latin typeface="Arial"/>
                <a:cs typeface="Arial"/>
              </a:rPr>
              <a:t> </a:t>
            </a:r>
            <a:r>
              <a:rPr sz="1900" spc="-85" dirty="0">
                <a:latin typeface="Arial"/>
                <a:cs typeface="Arial"/>
              </a:rPr>
              <a:t>500)	</a:t>
            </a:r>
            <a:r>
              <a:rPr sz="1900" spc="-100" dirty="0">
                <a:latin typeface="Arial"/>
                <a:cs typeface="Arial"/>
              </a:rPr>
              <a:t>500	2450 </a:t>
            </a:r>
            <a:r>
              <a:rPr sz="1900" spc="-130" dirty="0">
                <a:latin typeface="Arial"/>
                <a:cs typeface="Arial"/>
              </a:rPr>
              <a:t>x </a:t>
            </a:r>
            <a:r>
              <a:rPr sz="1900" spc="-100" dirty="0">
                <a:latin typeface="Arial"/>
                <a:cs typeface="Arial"/>
              </a:rPr>
              <a:t>500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tabLst>
                <a:tab pos="3034030" algn="l"/>
              </a:tabLst>
            </a:pPr>
            <a:r>
              <a:rPr sz="1900" spc="-235" dirty="0">
                <a:latin typeface="Arial"/>
                <a:cs typeface="Arial"/>
              </a:rPr>
              <a:t>ReLU	</a:t>
            </a:r>
            <a:r>
              <a:rPr sz="1900" spc="-100" dirty="0">
                <a:latin typeface="Arial"/>
                <a:cs typeface="Arial"/>
              </a:rPr>
              <a:t>500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tabLst>
                <a:tab pos="3034030" algn="l"/>
                <a:tab pos="4389755" algn="l"/>
              </a:tabLst>
            </a:pPr>
            <a:r>
              <a:rPr sz="1900" spc="-90" dirty="0">
                <a:latin typeface="Arial"/>
                <a:cs typeface="Arial"/>
              </a:rPr>
              <a:t>Linear (500</a:t>
            </a:r>
            <a:r>
              <a:rPr sz="1900" spc="-105" dirty="0">
                <a:latin typeface="Arial"/>
                <a:cs typeface="Arial"/>
              </a:rPr>
              <a:t> -&gt;</a:t>
            </a:r>
            <a:r>
              <a:rPr sz="1900" spc="-95" dirty="0">
                <a:latin typeface="Arial"/>
                <a:cs typeface="Arial"/>
              </a:rPr>
              <a:t> </a:t>
            </a:r>
            <a:r>
              <a:rPr sz="1900" spc="-85" dirty="0">
                <a:latin typeface="Arial"/>
                <a:cs typeface="Arial"/>
              </a:rPr>
              <a:t>10)	</a:t>
            </a:r>
            <a:r>
              <a:rPr sz="1900" spc="-100" dirty="0">
                <a:latin typeface="Arial"/>
                <a:cs typeface="Arial"/>
              </a:rPr>
              <a:t>10	500 </a:t>
            </a:r>
            <a:r>
              <a:rPr sz="1900" spc="-130" dirty="0">
                <a:latin typeface="Arial"/>
                <a:cs typeface="Arial"/>
              </a:rPr>
              <a:t>x</a:t>
            </a:r>
            <a:r>
              <a:rPr sz="1900" spc="-125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10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8882" y="3168868"/>
            <a:ext cx="6043930" cy="2995930"/>
          </a:xfrm>
          <a:custGeom>
            <a:avLst/>
            <a:gdLst/>
            <a:ahLst/>
            <a:cxnLst/>
            <a:rect l="l" t="t" r="r" b="b"/>
            <a:pathLst>
              <a:path w="6043930" h="2995929">
                <a:moveTo>
                  <a:pt x="0" y="0"/>
                </a:moveTo>
                <a:lnTo>
                  <a:pt x="6043449" y="0"/>
                </a:lnTo>
                <a:lnTo>
                  <a:pt x="6043449" y="2995448"/>
                </a:lnTo>
                <a:lnTo>
                  <a:pt x="0" y="299544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33723" y="463306"/>
            <a:ext cx="1972945" cy="1460500"/>
          </a:xfrm>
          <a:custGeom>
            <a:avLst/>
            <a:gdLst/>
            <a:ahLst/>
            <a:cxnLst/>
            <a:rect l="l" t="t" r="r" b="b"/>
            <a:pathLst>
              <a:path w="1972945" h="1460500">
                <a:moveTo>
                  <a:pt x="0" y="0"/>
                </a:moveTo>
                <a:lnTo>
                  <a:pt x="1972884" y="0"/>
                </a:lnTo>
                <a:lnTo>
                  <a:pt x="1972884" y="1460087"/>
                </a:lnTo>
                <a:lnTo>
                  <a:pt x="0" y="1460087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2973" y="6035928"/>
            <a:ext cx="561848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100" dirty="0">
                <a:latin typeface="Arial"/>
                <a:cs typeface="Arial"/>
              </a:rPr>
              <a:t>Lecun </a:t>
            </a:r>
            <a:r>
              <a:rPr sz="1400" spc="-5" dirty="0">
                <a:latin typeface="Arial"/>
                <a:cs typeface="Arial"/>
              </a:rPr>
              <a:t>et </a:t>
            </a:r>
            <a:r>
              <a:rPr sz="1400" spc="-50" dirty="0">
                <a:latin typeface="Arial"/>
                <a:cs typeface="Arial"/>
              </a:rPr>
              <a:t>al, </a:t>
            </a:r>
            <a:r>
              <a:rPr sz="1400" spc="-60" dirty="0">
                <a:latin typeface="Arial"/>
                <a:cs typeface="Arial"/>
              </a:rPr>
              <a:t>“Gradient-based </a:t>
            </a:r>
            <a:r>
              <a:rPr sz="1400" spc="-45" dirty="0">
                <a:latin typeface="Arial"/>
                <a:cs typeface="Arial"/>
              </a:rPr>
              <a:t>learning applied </a:t>
            </a:r>
            <a:r>
              <a:rPr sz="1400" spc="10" dirty="0">
                <a:latin typeface="Arial"/>
                <a:cs typeface="Arial"/>
              </a:rPr>
              <a:t>to</a:t>
            </a:r>
            <a:r>
              <a:rPr sz="1400" spc="-265" dirty="0">
                <a:latin typeface="Arial"/>
                <a:cs typeface="Arial"/>
              </a:rPr>
              <a:t> </a:t>
            </a:r>
            <a:r>
              <a:rPr sz="1400" spc="-45" dirty="0">
                <a:latin typeface="Arial"/>
                <a:cs typeface="Arial"/>
              </a:rPr>
              <a:t>document </a:t>
            </a:r>
            <a:r>
              <a:rPr sz="1400" spc="-35" dirty="0">
                <a:latin typeface="Arial"/>
                <a:cs typeface="Arial"/>
              </a:rPr>
              <a:t>recognition”, </a:t>
            </a:r>
            <a:r>
              <a:rPr sz="1400" spc="-70" dirty="0">
                <a:latin typeface="Arial"/>
                <a:cs typeface="Arial"/>
              </a:rPr>
              <a:t>1998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54584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5049" y="396747"/>
            <a:ext cx="35902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5" dirty="0"/>
              <a:t>Example:</a:t>
            </a:r>
            <a:r>
              <a:rPr spc="-280" dirty="0"/>
              <a:t> </a:t>
            </a:r>
            <a:r>
              <a:rPr spc="-240" dirty="0"/>
              <a:t>LeNet-5</a:t>
            </a:r>
          </a:p>
        </p:txBody>
      </p:sp>
      <p:sp>
        <p:nvSpPr>
          <p:cNvPr id="3" name="object 3"/>
          <p:cNvSpPr/>
          <p:nvPr/>
        </p:nvSpPr>
        <p:spPr>
          <a:xfrm>
            <a:off x="6274676" y="318806"/>
            <a:ext cx="5764731" cy="17531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27635" y="1268323"/>
          <a:ext cx="5952489" cy="2671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4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6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1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b="1" spc="-17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Layer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b="1" spc="-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Output</a:t>
                      </a:r>
                      <a:r>
                        <a:rPr sz="1900" b="1" spc="-1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900" b="1" spc="-1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Weight</a:t>
                      </a:r>
                      <a:r>
                        <a:rPr sz="19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900" b="1" spc="-1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25" dirty="0">
                          <a:latin typeface="Arial"/>
                          <a:cs typeface="Arial"/>
                        </a:rPr>
                        <a:t>Input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95" dirty="0">
                          <a:latin typeface="Arial"/>
                          <a:cs typeface="Arial"/>
                        </a:rPr>
                        <a:t>1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28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9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28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55" dirty="0">
                          <a:latin typeface="Arial"/>
                          <a:cs typeface="Arial"/>
                        </a:rPr>
                        <a:t>Conv </a:t>
                      </a:r>
                      <a:r>
                        <a:rPr sz="1900" spc="-105" dirty="0">
                          <a:latin typeface="Arial"/>
                          <a:cs typeface="Arial"/>
                        </a:rPr>
                        <a:t>(C</a:t>
                      </a:r>
                      <a:r>
                        <a:rPr sz="1950" spc="-157" baseline="-17094" dirty="0">
                          <a:latin typeface="Arial"/>
                          <a:cs typeface="Arial"/>
                        </a:rPr>
                        <a:t>out</a:t>
                      </a:r>
                      <a:r>
                        <a:rPr sz="1900" spc="-105" dirty="0">
                          <a:latin typeface="Arial"/>
                          <a:cs typeface="Arial"/>
                        </a:rPr>
                        <a:t>=20, </a:t>
                      </a:r>
                      <a:r>
                        <a:rPr sz="1900" spc="-150" dirty="0">
                          <a:latin typeface="Arial"/>
                          <a:cs typeface="Arial"/>
                        </a:rPr>
                        <a:t>K=5, P=2,</a:t>
                      </a:r>
                      <a:r>
                        <a:rPr sz="19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80" dirty="0">
                          <a:latin typeface="Arial"/>
                          <a:cs typeface="Arial"/>
                        </a:rPr>
                        <a:t>S=1)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28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9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28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95" dirty="0">
                          <a:latin typeface="Arial"/>
                          <a:cs typeface="Arial"/>
                        </a:rPr>
                        <a:t>1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95" dirty="0">
                          <a:latin typeface="Arial"/>
                          <a:cs typeface="Arial"/>
                        </a:rPr>
                        <a:t>5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95" dirty="0">
                          <a:latin typeface="Arial"/>
                          <a:cs typeface="Arial"/>
                        </a:rPr>
                        <a:t>5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235" dirty="0">
                          <a:latin typeface="Arial"/>
                          <a:cs typeface="Arial"/>
                        </a:rPr>
                        <a:t>ReLU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28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9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28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14" dirty="0">
                          <a:latin typeface="Arial"/>
                          <a:cs typeface="Arial"/>
                        </a:rPr>
                        <a:t>MaxPool(K=2,</a:t>
                      </a:r>
                      <a:r>
                        <a:rPr sz="19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80" dirty="0">
                          <a:latin typeface="Arial"/>
                          <a:cs typeface="Arial"/>
                        </a:rPr>
                        <a:t>S=2)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14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9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14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55" dirty="0">
                          <a:latin typeface="Arial"/>
                          <a:cs typeface="Arial"/>
                        </a:rPr>
                        <a:t>Conv </a:t>
                      </a:r>
                      <a:r>
                        <a:rPr sz="1900" spc="-105" dirty="0">
                          <a:latin typeface="Arial"/>
                          <a:cs typeface="Arial"/>
                        </a:rPr>
                        <a:t>(C</a:t>
                      </a:r>
                      <a:r>
                        <a:rPr sz="1950" spc="-157" baseline="-17094" dirty="0">
                          <a:latin typeface="Arial"/>
                          <a:cs typeface="Arial"/>
                        </a:rPr>
                        <a:t>out</a:t>
                      </a:r>
                      <a:r>
                        <a:rPr sz="1900" spc="-105" dirty="0">
                          <a:latin typeface="Arial"/>
                          <a:cs typeface="Arial"/>
                        </a:rPr>
                        <a:t>=50, </a:t>
                      </a:r>
                      <a:r>
                        <a:rPr sz="1900" spc="-150" dirty="0">
                          <a:latin typeface="Arial"/>
                          <a:cs typeface="Arial"/>
                        </a:rPr>
                        <a:t>K=5, P=2,</a:t>
                      </a:r>
                      <a:r>
                        <a:rPr sz="19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80" dirty="0">
                          <a:latin typeface="Arial"/>
                          <a:cs typeface="Arial"/>
                        </a:rPr>
                        <a:t>S=1)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50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14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9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14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50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95" dirty="0">
                          <a:latin typeface="Arial"/>
                          <a:cs typeface="Arial"/>
                        </a:rPr>
                        <a:t>5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9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95" dirty="0">
                          <a:latin typeface="Arial"/>
                          <a:cs typeface="Arial"/>
                        </a:rPr>
                        <a:t>5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5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235" dirty="0">
                          <a:latin typeface="Arial"/>
                          <a:cs typeface="Arial"/>
                        </a:rPr>
                        <a:t>ReLU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CFD5EA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50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14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9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14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CFD5EA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CFD5EA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25425" y="3985630"/>
            <a:ext cx="5459095" cy="18186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90"/>
              </a:lnSpc>
              <a:tabLst>
                <a:tab pos="3034030" algn="l"/>
              </a:tabLst>
            </a:pPr>
            <a:r>
              <a:rPr sz="1900" spc="-114" dirty="0">
                <a:latin typeface="Arial"/>
                <a:cs typeface="Arial"/>
              </a:rPr>
              <a:t>MaxPool(K=2,</a:t>
            </a:r>
            <a:r>
              <a:rPr sz="1900" spc="-90" dirty="0">
                <a:latin typeface="Arial"/>
                <a:cs typeface="Arial"/>
              </a:rPr>
              <a:t> </a:t>
            </a:r>
            <a:r>
              <a:rPr sz="1900" spc="-180" dirty="0">
                <a:latin typeface="Arial"/>
                <a:cs typeface="Arial"/>
              </a:rPr>
              <a:t>S=2)	</a:t>
            </a:r>
            <a:r>
              <a:rPr sz="1900" spc="-100" dirty="0">
                <a:latin typeface="Arial"/>
                <a:cs typeface="Arial"/>
              </a:rPr>
              <a:t>50 </a:t>
            </a:r>
            <a:r>
              <a:rPr sz="1900" spc="-130" dirty="0">
                <a:latin typeface="Arial"/>
                <a:cs typeface="Arial"/>
              </a:rPr>
              <a:t>x </a:t>
            </a:r>
            <a:r>
              <a:rPr sz="1900" spc="-95" dirty="0">
                <a:latin typeface="Arial"/>
                <a:cs typeface="Arial"/>
              </a:rPr>
              <a:t>7 </a:t>
            </a:r>
            <a:r>
              <a:rPr sz="1900" spc="-130" dirty="0">
                <a:latin typeface="Arial"/>
                <a:cs typeface="Arial"/>
              </a:rPr>
              <a:t>x</a:t>
            </a:r>
            <a:r>
              <a:rPr sz="1900" spc="-105" dirty="0">
                <a:latin typeface="Arial"/>
                <a:cs typeface="Arial"/>
              </a:rPr>
              <a:t> </a:t>
            </a:r>
            <a:r>
              <a:rPr sz="1900" spc="-95" dirty="0">
                <a:latin typeface="Arial"/>
                <a:cs typeface="Arial"/>
              </a:rPr>
              <a:t>7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tabLst>
                <a:tab pos="3034030" algn="l"/>
              </a:tabLst>
            </a:pPr>
            <a:r>
              <a:rPr sz="1900" spc="-65" dirty="0">
                <a:latin typeface="Arial"/>
                <a:cs typeface="Arial"/>
              </a:rPr>
              <a:t>Flatten	</a:t>
            </a:r>
            <a:r>
              <a:rPr sz="1900" spc="-100" dirty="0">
                <a:latin typeface="Arial"/>
                <a:cs typeface="Arial"/>
              </a:rPr>
              <a:t>2450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tabLst>
                <a:tab pos="3034030" algn="l"/>
                <a:tab pos="4389755" algn="l"/>
              </a:tabLst>
            </a:pPr>
            <a:r>
              <a:rPr sz="1900" spc="-90" dirty="0">
                <a:latin typeface="Arial"/>
                <a:cs typeface="Arial"/>
              </a:rPr>
              <a:t>Linear </a:t>
            </a:r>
            <a:r>
              <a:rPr sz="1900" spc="-95" dirty="0">
                <a:latin typeface="Arial"/>
                <a:cs typeface="Arial"/>
              </a:rPr>
              <a:t>(2450</a:t>
            </a:r>
            <a:r>
              <a:rPr sz="1900" spc="-105" dirty="0">
                <a:latin typeface="Arial"/>
                <a:cs typeface="Arial"/>
              </a:rPr>
              <a:t> -&gt;</a:t>
            </a:r>
            <a:r>
              <a:rPr sz="1900" spc="-95" dirty="0">
                <a:latin typeface="Arial"/>
                <a:cs typeface="Arial"/>
              </a:rPr>
              <a:t> </a:t>
            </a:r>
            <a:r>
              <a:rPr sz="1900" spc="-85" dirty="0">
                <a:latin typeface="Arial"/>
                <a:cs typeface="Arial"/>
              </a:rPr>
              <a:t>500)	</a:t>
            </a:r>
            <a:r>
              <a:rPr sz="1900" spc="-100" dirty="0">
                <a:latin typeface="Arial"/>
                <a:cs typeface="Arial"/>
              </a:rPr>
              <a:t>500	2450 </a:t>
            </a:r>
            <a:r>
              <a:rPr sz="1900" spc="-130" dirty="0">
                <a:latin typeface="Arial"/>
                <a:cs typeface="Arial"/>
              </a:rPr>
              <a:t>x</a:t>
            </a:r>
            <a:r>
              <a:rPr sz="1900" spc="-185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500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tabLst>
                <a:tab pos="3034030" algn="l"/>
              </a:tabLst>
            </a:pPr>
            <a:r>
              <a:rPr sz="1900" spc="-235" dirty="0">
                <a:latin typeface="Arial"/>
                <a:cs typeface="Arial"/>
              </a:rPr>
              <a:t>ReLU	</a:t>
            </a:r>
            <a:r>
              <a:rPr sz="1900" spc="-100" dirty="0">
                <a:latin typeface="Arial"/>
                <a:cs typeface="Arial"/>
              </a:rPr>
              <a:t>500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tabLst>
                <a:tab pos="3034030" algn="l"/>
                <a:tab pos="4389755" algn="l"/>
              </a:tabLst>
            </a:pPr>
            <a:r>
              <a:rPr sz="1900" spc="-90" dirty="0">
                <a:latin typeface="Arial"/>
                <a:cs typeface="Arial"/>
              </a:rPr>
              <a:t>Linear (500</a:t>
            </a:r>
            <a:r>
              <a:rPr sz="1900" spc="-105" dirty="0">
                <a:latin typeface="Arial"/>
                <a:cs typeface="Arial"/>
              </a:rPr>
              <a:t> -&gt;</a:t>
            </a:r>
            <a:r>
              <a:rPr sz="1900" spc="-95" dirty="0">
                <a:latin typeface="Arial"/>
                <a:cs typeface="Arial"/>
              </a:rPr>
              <a:t> </a:t>
            </a:r>
            <a:r>
              <a:rPr sz="1900" spc="-85" dirty="0">
                <a:latin typeface="Arial"/>
                <a:cs typeface="Arial"/>
              </a:rPr>
              <a:t>10)	</a:t>
            </a:r>
            <a:r>
              <a:rPr sz="1900" spc="-100" dirty="0">
                <a:latin typeface="Arial"/>
                <a:cs typeface="Arial"/>
              </a:rPr>
              <a:t>10	500 </a:t>
            </a:r>
            <a:r>
              <a:rPr sz="1900" spc="-130" dirty="0">
                <a:latin typeface="Arial"/>
                <a:cs typeface="Arial"/>
              </a:rPr>
              <a:t>x</a:t>
            </a:r>
            <a:r>
              <a:rPr sz="1900" spc="-140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10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8882" y="3957144"/>
            <a:ext cx="6043930" cy="2207260"/>
          </a:xfrm>
          <a:custGeom>
            <a:avLst/>
            <a:gdLst/>
            <a:ahLst/>
            <a:cxnLst/>
            <a:rect l="l" t="t" r="r" b="b"/>
            <a:pathLst>
              <a:path w="6043930" h="2207260">
                <a:moveTo>
                  <a:pt x="0" y="0"/>
                </a:moveTo>
                <a:lnTo>
                  <a:pt x="6043449" y="0"/>
                </a:lnTo>
                <a:lnTo>
                  <a:pt x="6043449" y="2207171"/>
                </a:lnTo>
                <a:lnTo>
                  <a:pt x="0" y="22071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749862" y="463306"/>
            <a:ext cx="1403350" cy="1460500"/>
          </a:xfrm>
          <a:custGeom>
            <a:avLst/>
            <a:gdLst/>
            <a:ahLst/>
            <a:cxnLst/>
            <a:rect l="l" t="t" r="r" b="b"/>
            <a:pathLst>
              <a:path w="1403350" h="1460500">
                <a:moveTo>
                  <a:pt x="0" y="0"/>
                </a:moveTo>
                <a:lnTo>
                  <a:pt x="1403130" y="0"/>
                </a:lnTo>
                <a:lnTo>
                  <a:pt x="1403130" y="1460087"/>
                </a:lnTo>
                <a:lnTo>
                  <a:pt x="0" y="1460087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2973" y="6035928"/>
            <a:ext cx="561848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100" dirty="0">
                <a:latin typeface="Arial"/>
                <a:cs typeface="Arial"/>
              </a:rPr>
              <a:t>Lecun </a:t>
            </a:r>
            <a:r>
              <a:rPr sz="1400" spc="-5" dirty="0">
                <a:latin typeface="Arial"/>
                <a:cs typeface="Arial"/>
              </a:rPr>
              <a:t>et </a:t>
            </a:r>
            <a:r>
              <a:rPr sz="1400" spc="-50" dirty="0">
                <a:latin typeface="Arial"/>
                <a:cs typeface="Arial"/>
              </a:rPr>
              <a:t>al, </a:t>
            </a:r>
            <a:r>
              <a:rPr sz="1400" spc="-60" dirty="0">
                <a:latin typeface="Arial"/>
                <a:cs typeface="Arial"/>
              </a:rPr>
              <a:t>“Gradient-based </a:t>
            </a:r>
            <a:r>
              <a:rPr sz="1400" spc="-45" dirty="0">
                <a:latin typeface="Arial"/>
                <a:cs typeface="Arial"/>
              </a:rPr>
              <a:t>learning applied </a:t>
            </a:r>
            <a:r>
              <a:rPr sz="1400" spc="10" dirty="0">
                <a:latin typeface="Arial"/>
                <a:cs typeface="Arial"/>
              </a:rPr>
              <a:t>to</a:t>
            </a:r>
            <a:r>
              <a:rPr sz="1400" spc="-265" dirty="0">
                <a:latin typeface="Arial"/>
                <a:cs typeface="Arial"/>
              </a:rPr>
              <a:t> </a:t>
            </a:r>
            <a:r>
              <a:rPr sz="1400" spc="-45" dirty="0">
                <a:latin typeface="Arial"/>
                <a:cs typeface="Arial"/>
              </a:rPr>
              <a:t>document </a:t>
            </a:r>
            <a:r>
              <a:rPr sz="1400" spc="-35" dirty="0">
                <a:latin typeface="Arial"/>
                <a:cs typeface="Arial"/>
              </a:rPr>
              <a:t>recognition”, </a:t>
            </a:r>
            <a:r>
              <a:rPr sz="1400" spc="-70" dirty="0">
                <a:latin typeface="Arial"/>
                <a:cs typeface="Arial"/>
              </a:rPr>
              <a:t>1998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79709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5049" y="396747"/>
            <a:ext cx="35902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5" dirty="0"/>
              <a:t>Example:</a:t>
            </a:r>
            <a:r>
              <a:rPr spc="-280" dirty="0"/>
              <a:t> </a:t>
            </a:r>
            <a:r>
              <a:rPr spc="-240" dirty="0"/>
              <a:t>LeNet-5</a:t>
            </a:r>
          </a:p>
        </p:txBody>
      </p:sp>
      <p:sp>
        <p:nvSpPr>
          <p:cNvPr id="3" name="object 3"/>
          <p:cNvSpPr/>
          <p:nvPr/>
        </p:nvSpPr>
        <p:spPr>
          <a:xfrm>
            <a:off x="6274676" y="318806"/>
            <a:ext cx="5764731" cy="17531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27635" y="1268323"/>
          <a:ext cx="5952489" cy="30512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4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6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1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b="1" spc="-17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Layer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b="1" spc="-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Output</a:t>
                      </a:r>
                      <a:r>
                        <a:rPr sz="1900" b="1" spc="-1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900" b="1" spc="-1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Weight</a:t>
                      </a:r>
                      <a:r>
                        <a:rPr sz="19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900" b="1" spc="-1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25" dirty="0">
                          <a:latin typeface="Arial"/>
                          <a:cs typeface="Arial"/>
                        </a:rPr>
                        <a:t>Input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95" dirty="0">
                          <a:latin typeface="Arial"/>
                          <a:cs typeface="Arial"/>
                        </a:rPr>
                        <a:t>1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28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9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28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55" dirty="0">
                          <a:latin typeface="Arial"/>
                          <a:cs typeface="Arial"/>
                        </a:rPr>
                        <a:t>Conv </a:t>
                      </a:r>
                      <a:r>
                        <a:rPr sz="1900" spc="-105" dirty="0">
                          <a:latin typeface="Arial"/>
                          <a:cs typeface="Arial"/>
                        </a:rPr>
                        <a:t>(C</a:t>
                      </a:r>
                      <a:r>
                        <a:rPr sz="1950" spc="-157" baseline="-17094" dirty="0">
                          <a:latin typeface="Arial"/>
                          <a:cs typeface="Arial"/>
                        </a:rPr>
                        <a:t>out</a:t>
                      </a:r>
                      <a:r>
                        <a:rPr sz="1900" spc="-105" dirty="0">
                          <a:latin typeface="Arial"/>
                          <a:cs typeface="Arial"/>
                        </a:rPr>
                        <a:t>=20, </a:t>
                      </a:r>
                      <a:r>
                        <a:rPr sz="1900" spc="-150" dirty="0">
                          <a:latin typeface="Arial"/>
                          <a:cs typeface="Arial"/>
                        </a:rPr>
                        <a:t>K=5, P=2,</a:t>
                      </a:r>
                      <a:r>
                        <a:rPr sz="19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80" dirty="0">
                          <a:latin typeface="Arial"/>
                          <a:cs typeface="Arial"/>
                        </a:rPr>
                        <a:t>S=1)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28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9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28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95" dirty="0">
                          <a:latin typeface="Arial"/>
                          <a:cs typeface="Arial"/>
                        </a:rPr>
                        <a:t>1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95" dirty="0">
                          <a:latin typeface="Arial"/>
                          <a:cs typeface="Arial"/>
                        </a:rPr>
                        <a:t>5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95" dirty="0">
                          <a:latin typeface="Arial"/>
                          <a:cs typeface="Arial"/>
                        </a:rPr>
                        <a:t>5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235" dirty="0">
                          <a:latin typeface="Arial"/>
                          <a:cs typeface="Arial"/>
                        </a:rPr>
                        <a:t>ReLU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28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9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28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14" dirty="0">
                          <a:latin typeface="Arial"/>
                          <a:cs typeface="Arial"/>
                        </a:rPr>
                        <a:t>MaxPool(K=2,</a:t>
                      </a:r>
                      <a:r>
                        <a:rPr sz="19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80" dirty="0">
                          <a:latin typeface="Arial"/>
                          <a:cs typeface="Arial"/>
                        </a:rPr>
                        <a:t>S=2)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14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9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14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55" dirty="0">
                          <a:latin typeface="Arial"/>
                          <a:cs typeface="Arial"/>
                        </a:rPr>
                        <a:t>Conv </a:t>
                      </a:r>
                      <a:r>
                        <a:rPr sz="1900" spc="-105" dirty="0">
                          <a:latin typeface="Arial"/>
                          <a:cs typeface="Arial"/>
                        </a:rPr>
                        <a:t>(C</a:t>
                      </a:r>
                      <a:r>
                        <a:rPr sz="1950" spc="-157" baseline="-17094" dirty="0">
                          <a:latin typeface="Arial"/>
                          <a:cs typeface="Arial"/>
                        </a:rPr>
                        <a:t>out</a:t>
                      </a:r>
                      <a:r>
                        <a:rPr sz="1900" spc="-105" dirty="0">
                          <a:latin typeface="Arial"/>
                          <a:cs typeface="Arial"/>
                        </a:rPr>
                        <a:t>=50, </a:t>
                      </a:r>
                      <a:r>
                        <a:rPr sz="1900" spc="-150" dirty="0">
                          <a:latin typeface="Arial"/>
                          <a:cs typeface="Arial"/>
                        </a:rPr>
                        <a:t>K=5, P=2,</a:t>
                      </a:r>
                      <a:r>
                        <a:rPr sz="19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80" dirty="0">
                          <a:latin typeface="Arial"/>
                          <a:cs typeface="Arial"/>
                        </a:rPr>
                        <a:t>S=1)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50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14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9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14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50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95" dirty="0">
                          <a:latin typeface="Arial"/>
                          <a:cs typeface="Arial"/>
                        </a:rPr>
                        <a:t>5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9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95" dirty="0">
                          <a:latin typeface="Arial"/>
                          <a:cs typeface="Arial"/>
                        </a:rPr>
                        <a:t>5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235" dirty="0">
                          <a:latin typeface="Arial"/>
                          <a:cs typeface="Arial"/>
                        </a:rPr>
                        <a:t>ReLU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50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14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9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14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24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14" dirty="0">
                          <a:latin typeface="Arial"/>
                          <a:cs typeface="Arial"/>
                        </a:rPr>
                        <a:t>MaxPool(K=2,</a:t>
                      </a:r>
                      <a:r>
                        <a:rPr sz="19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80" dirty="0">
                          <a:latin typeface="Arial"/>
                          <a:cs typeface="Arial"/>
                        </a:rPr>
                        <a:t>S=2)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50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95" dirty="0">
                          <a:latin typeface="Arial"/>
                          <a:cs typeface="Arial"/>
                        </a:rPr>
                        <a:t>7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95" dirty="0">
                          <a:latin typeface="Arial"/>
                          <a:cs typeface="Arial"/>
                        </a:rPr>
                        <a:t>7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25425" y="4366630"/>
            <a:ext cx="5459095" cy="143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90"/>
              </a:lnSpc>
              <a:tabLst>
                <a:tab pos="3034030" algn="l"/>
              </a:tabLst>
            </a:pPr>
            <a:r>
              <a:rPr sz="1900" spc="-65" dirty="0">
                <a:latin typeface="Arial"/>
                <a:cs typeface="Arial"/>
              </a:rPr>
              <a:t>Flatten	</a:t>
            </a:r>
            <a:r>
              <a:rPr sz="1900" spc="-100" dirty="0">
                <a:latin typeface="Arial"/>
                <a:cs typeface="Arial"/>
              </a:rPr>
              <a:t>2450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tabLst>
                <a:tab pos="3034030" algn="l"/>
                <a:tab pos="4389755" algn="l"/>
              </a:tabLst>
            </a:pPr>
            <a:r>
              <a:rPr sz="1900" spc="-90" dirty="0">
                <a:latin typeface="Arial"/>
                <a:cs typeface="Arial"/>
              </a:rPr>
              <a:t>Linear </a:t>
            </a:r>
            <a:r>
              <a:rPr sz="1900" spc="-95" dirty="0">
                <a:latin typeface="Arial"/>
                <a:cs typeface="Arial"/>
              </a:rPr>
              <a:t>(2450</a:t>
            </a:r>
            <a:r>
              <a:rPr sz="1900" spc="-105" dirty="0">
                <a:latin typeface="Arial"/>
                <a:cs typeface="Arial"/>
              </a:rPr>
              <a:t> -&gt;</a:t>
            </a:r>
            <a:r>
              <a:rPr sz="1900" spc="-95" dirty="0">
                <a:latin typeface="Arial"/>
                <a:cs typeface="Arial"/>
              </a:rPr>
              <a:t> </a:t>
            </a:r>
            <a:r>
              <a:rPr sz="1900" spc="-85" dirty="0">
                <a:latin typeface="Arial"/>
                <a:cs typeface="Arial"/>
              </a:rPr>
              <a:t>500)	</a:t>
            </a:r>
            <a:r>
              <a:rPr sz="1900" spc="-100" dirty="0">
                <a:latin typeface="Arial"/>
                <a:cs typeface="Arial"/>
              </a:rPr>
              <a:t>500	2450 </a:t>
            </a:r>
            <a:r>
              <a:rPr sz="1900" spc="-130" dirty="0">
                <a:latin typeface="Arial"/>
                <a:cs typeface="Arial"/>
              </a:rPr>
              <a:t>x</a:t>
            </a:r>
            <a:r>
              <a:rPr sz="1900" spc="-185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500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tabLst>
                <a:tab pos="3034030" algn="l"/>
              </a:tabLst>
            </a:pPr>
            <a:r>
              <a:rPr sz="1900" spc="-235" dirty="0">
                <a:latin typeface="Arial"/>
                <a:cs typeface="Arial"/>
              </a:rPr>
              <a:t>ReLU	</a:t>
            </a:r>
            <a:r>
              <a:rPr sz="1900" spc="-100" dirty="0">
                <a:latin typeface="Arial"/>
                <a:cs typeface="Arial"/>
              </a:rPr>
              <a:t>500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tabLst>
                <a:tab pos="3034030" algn="l"/>
                <a:tab pos="4389755" algn="l"/>
              </a:tabLst>
            </a:pPr>
            <a:r>
              <a:rPr sz="1900" spc="-90" dirty="0">
                <a:latin typeface="Arial"/>
                <a:cs typeface="Arial"/>
              </a:rPr>
              <a:t>Linear (500</a:t>
            </a:r>
            <a:r>
              <a:rPr sz="1900" spc="-105" dirty="0">
                <a:latin typeface="Arial"/>
                <a:cs typeface="Arial"/>
              </a:rPr>
              <a:t> -&gt;</a:t>
            </a:r>
            <a:r>
              <a:rPr sz="1900" spc="-95" dirty="0">
                <a:latin typeface="Arial"/>
                <a:cs typeface="Arial"/>
              </a:rPr>
              <a:t> </a:t>
            </a:r>
            <a:r>
              <a:rPr sz="1900" spc="-85" dirty="0">
                <a:latin typeface="Arial"/>
                <a:cs typeface="Arial"/>
              </a:rPr>
              <a:t>10)	</a:t>
            </a:r>
            <a:r>
              <a:rPr sz="1900" spc="-100" dirty="0">
                <a:latin typeface="Arial"/>
                <a:cs typeface="Arial"/>
              </a:rPr>
              <a:t>10	500 </a:t>
            </a:r>
            <a:r>
              <a:rPr sz="1900" spc="-130" dirty="0">
                <a:latin typeface="Arial"/>
                <a:cs typeface="Arial"/>
              </a:rPr>
              <a:t>x</a:t>
            </a:r>
            <a:r>
              <a:rPr sz="1900" spc="-140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10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8882" y="4335517"/>
            <a:ext cx="6043930" cy="1828800"/>
          </a:xfrm>
          <a:custGeom>
            <a:avLst/>
            <a:gdLst/>
            <a:ahLst/>
            <a:cxnLst/>
            <a:rect l="l" t="t" r="r" b="b"/>
            <a:pathLst>
              <a:path w="6043930" h="1828800">
                <a:moveTo>
                  <a:pt x="0" y="0"/>
                </a:moveTo>
                <a:lnTo>
                  <a:pt x="6043449" y="0"/>
                </a:lnTo>
                <a:lnTo>
                  <a:pt x="6043449" y="1828799"/>
                </a:lnTo>
                <a:lnTo>
                  <a:pt x="0" y="18287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80481" y="447540"/>
            <a:ext cx="1040765" cy="1460500"/>
          </a:xfrm>
          <a:custGeom>
            <a:avLst/>
            <a:gdLst/>
            <a:ahLst/>
            <a:cxnLst/>
            <a:rect l="l" t="t" r="r" b="b"/>
            <a:pathLst>
              <a:path w="1040765" h="1460500">
                <a:moveTo>
                  <a:pt x="0" y="0"/>
                </a:moveTo>
                <a:lnTo>
                  <a:pt x="1040523" y="0"/>
                </a:lnTo>
                <a:lnTo>
                  <a:pt x="1040523" y="1460087"/>
                </a:lnTo>
                <a:lnTo>
                  <a:pt x="0" y="1460087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2973" y="6035928"/>
            <a:ext cx="561848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100" dirty="0">
                <a:latin typeface="Arial"/>
                <a:cs typeface="Arial"/>
              </a:rPr>
              <a:t>Lecun </a:t>
            </a:r>
            <a:r>
              <a:rPr sz="1400" spc="-5" dirty="0">
                <a:latin typeface="Arial"/>
                <a:cs typeface="Arial"/>
              </a:rPr>
              <a:t>et </a:t>
            </a:r>
            <a:r>
              <a:rPr sz="1400" spc="-50" dirty="0">
                <a:latin typeface="Arial"/>
                <a:cs typeface="Arial"/>
              </a:rPr>
              <a:t>al, </a:t>
            </a:r>
            <a:r>
              <a:rPr sz="1400" spc="-60" dirty="0">
                <a:latin typeface="Arial"/>
                <a:cs typeface="Arial"/>
              </a:rPr>
              <a:t>“Gradient-based </a:t>
            </a:r>
            <a:r>
              <a:rPr sz="1400" spc="-45" dirty="0">
                <a:latin typeface="Arial"/>
                <a:cs typeface="Arial"/>
              </a:rPr>
              <a:t>learning applied </a:t>
            </a:r>
            <a:r>
              <a:rPr sz="1400" spc="10" dirty="0">
                <a:latin typeface="Arial"/>
                <a:cs typeface="Arial"/>
              </a:rPr>
              <a:t>to</a:t>
            </a:r>
            <a:r>
              <a:rPr sz="1400" spc="-265" dirty="0">
                <a:latin typeface="Arial"/>
                <a:cs typeface="Arial"/>
              </a:rPr>
              <a:t> </a:t>
            </a:r>
            <a:r>
              <a:rPr sz="1400" spc="-45" dirty="0">
                <a:latin typeface="Arial"/>
                <a:cs typeface="Arial"/>
              </a:rPr>
              <a:t>document </a:t>
            </a:r>
            <a:r>
              <a:rPr sz="1400" spc="-35" dirty="0">
                <a:latin typeface="Arial"/>
                <a:cs typeface="Arial"/>
              </a:rPr>
              <a:t>recognition”, </a:t>
            </a:r>
            <a:r>
              <a:rPr sz="1400" spc="-70" dirty="0">
                <a:latin typeface="Arial"/>
                <a:cs typeface="Arial"/>
              </a:rPr>
              <a:t>1998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58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0882" y="4390402"/>
            <a:ext cx="1280795" cy="640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0680" marR="5080" indent="-348615">
              <a:lnSpc>
                <a:spcPct val="100899"/>
              </a:lnSpc>
              <a:spcBef>
                <a:spcPts val="95"/>
              </a:spcBef>
            </a:pPr>
            <a:r>
              <a:rPr sz="2000" spc="-30" dirty="0">
                <a:latin typeface="Arial"/>
                <a:cs typeface="Arial"/>
              </a:rPr>
              <a:t>Input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85" dirty="0">
                <a:latin typeface="Arial"/>
                <a:cs typeface="Arial"/>
              </a:rPr>
              <a:t>image  </a:t>
            </a:r>
            <a:r>
              <a:rPr sz="2000" spc="-50" dirty="0">
                <a:latin typeface="Arial"/>
                <a:cs typeface="Arial"/>
              </a:rPr>
              <a:t>(2,</a:t>
            </a:r>
            <a:r>
              <a:rPr sz="2000" spc="-190" dirty="0">
                <a:latin typeface="Arial"/>
                <a:cs typeface="Arial"/>
              </a:rPr>
              <a:t> </a:t>
            </a:r>
            <a:r>
              <a:rPr sz="2000" spc="-60" dirty="0">
                <a:latin typeface="Arial"/>
                <a:cs typeface="Arial"/>
              </a:rPr>
              <a:t>2)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793466" y="2534142"/>
          <a:ext cx="665480" cy="252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5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131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700" b="1" spc="-65" dirty="0">
                          <a:latin typeface="Arial"/>
                          <a:cs typeface="Arial"/>
                        </a:rPr>
                        <a:t>56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1752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13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700" b="1" spc="-65" dirty="0">
                          <a:latin typeface="Arial"/>
                          <a:cs typeface="Arial"/>
                        </a:rPr>
                        <a:t>231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1752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131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700" b="1" spc="-65" dirty="0">
                          <a:latin typeface="Arial"/>
                          <a:cs typeface="Arial"/>
                        </a:rPr>
                        <a:t>24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1752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1310"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700" b="1" dirty="0">
                          <a:latin typeface="Arial"/>
                          <a:cs typeface="Arial"/>
                        </a:rPr>
                        <a:t>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1752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009651" y="3038412"/>
          <a:ext cx="1330960" cy="1262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5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1310">
                <a:tc>
                  <a:txBody>
                    <a:bodyPr/>
                    <a:lstStyle/>
                    <a:p>
                      <a:pPr marL="221615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700" b="1" spc="-65" dirty="0">
                          <a:latin typeface="Arial"/>
                          <a:cs typeface="Arial"/>
                        </a:rPr>
                        <a:t>56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1752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700" b="1" spc="-65" dirty="0">
                          <a:latin typeface="Arial"/>
                          <a:cs typeface="Arial"/>
                        </a:rPr>
                        <a:t>231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1752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1310">
                <a:tc>
                  <a:txBody>
                    <a:bodyPr/>
                    <a:lstStyle/>
                    <a:p>
                      <a:pPr marL="221615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700" b="1" spc="-65" dirty="0">
                          <a:latin typeface="Arial"/>
                          <a:cs typeface="Arial"/>
                        </a:rPr>
                        <a:t>24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1752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700" b="1" dirty="0">
                          <a:latin typeface="Arial"/>
                          <a:cs typeface="Arial"/>
                        </a:rPr>
                        <a:t>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1752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2936226" y="2950669"/>
            <a:ext cx="1475960" cy="14452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74207" y="2181940"/>
            <a:ext cx="2468880" cy="767715"/>
          </a:xfrm>
          <a:custGeom>
            <a:avLst/>
            <a:gdLst/>
            <a:ahLst/>
            <a:cxnLst/>
            <a:rect l="l" t="t" r="r" b="b"/>
            <a:pathLst>
              <a:path w="2468879" h="767714">
                <a:moveTo>
                  <a:pt x="0" y="767157"/>
                </a:moveTo>
                <a:lnTo>
                  <a:pt x="0" y="0"/>
                </a:lnTo>
                <a:lnTo>
                  <a:pt x="2468653" y="0"/>
                </a:lnTo>
              </a:path>
            </a:pathLst>
          </a:custGeom>
          <a:ln w="20499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23892" y="2171689"/>
            <a:ext cx="2027555" cy="366395"/>
          </a:xfrm>
          <a:custGeom>
            <a:avLst/>
            <a:gdLst/>
            <a:ahLst/>
            <a:cxnLst/>
            <a:rect l="l" t="t" r="r" b="b"/>
            <a:pathLst>
              <a:path w="2027554" h="366395">
                <a:moveTo>
                  <a:pt x="2003179" y="0"/>
                </a:moveTo>
                <a:lnTo>
                  <a:pt x="0" y="0"/>
                </a:lnTo>
                <a:lnTo>
                  <a:pt x="0" y="20500"/>
                </a:lnTo>
                <a:lnTo>
                  <a:pt x="1987377" y="20500"/>
                </a:lnTo>
                <a:lnTo>
                  <a:pt x="1989535" y="307818"/>
                </a:lnTo>
                <a:lnTo>
                  <a:pt x="1967583" y="312865"/>
                </a:lnTo>
                <a:lnTo>
                  <a:pt x="2011328" y="365911"/>
                </a:lnTo>
                <a:lnTo>
                  <a:pt x="2026541" y="303114"/>
                </a:lnTo>
                <a:lnTo>
                  <a:pt x="2009999" y="303114"/>
                </a:lnTo>
                <a:lnTo>
                  <a:pt x="2007756" y="4542"/>
                </a:lnTo>
                <a:lnTo>
                  <a:pt x="2003179" y="0"/>
                </a:lnTo>
                <a:close/>
              </a:path>
              <a:path w="2027554" h="366395">
                <a:moveTo>
                  <a:pt x="2027516" y="299087"/>
                </a:moveTo>
                <a:lnTo>
                  <a:pt x="2009999" y="303114"/>
                </a:lnTo>
                <a:lnTo>
                  <a:pt x="2026541" y="303114"/>
                </a:lnTo>
                <a:lnTo>
                  <a:pt x="2027516" y="299087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502045" y="1766087"/>
            <a:ext cx="2712085" cy="3333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000" spc="-80" dirty="0">
                <a:latin typeface="Arial"/>
                <a:cs typeface="Arial"/>
              </a:rPr>
              <a:t>Stretch </a:t>
            </a:r>
            <a:r>
              <a:rPr sz="2000" spc="-95" dirty="0">
                <a:latin typeface="Arial"/>
                <a:cs typeface="Arial"/>
              </a:rPr>
              <a:t>pixels </a:t>
            </a:r>
            <a:r>
              <a:rPr sz="2000" dirty="0">
                <a:latin typeface="Arial"/>
                <a:cs typeface="Arial"/>
              </a:rPr>
              <a:t>into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spc="-55" dirty="0">
                <a:latin typeface="Arial"/>
                <a:cs typeface="Arial"/>
              </a:rPr>
              <a:t>column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31525" y="5097699"/>
            <a:ext cx="527421" cy="32252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000" spc="-25" dirty="0">
                <a:latin typeface="Arial"/>
                <a:cs typeface="Arial"/>
              </a:rPr>
              <a:t>(</a:t>
            </a:r>
            <a:r>
              <a:rPr sz="2000" spc="-65" dirty="0">
                <a:latin typeface="Arial"/>
                <a:cs typeface="Arial"/>
              </a:rPr>
              <a:t>4</a:t>
            </a:r>
            <a:r>
              <a:rPr sz="2000" spc="-75" dirty="0">
                <a:latin typeface="Arial"/>
                <a:cs typeface="Arial"/>
              </a:rPr>
              <a:t>,</a:t>
            </a:r>
            <a:r>
              <a:rPr lang="en-US" sz="2000" spc="-75" dirty="0">
                <a:latin typeface="Arial"/>
                <a:cs typeface="Arial"/>
              </a:rPr>
              <a:t>1</a:t>
            </a:r>
            <a:r>
              <a:rPr sz="2000" spc="-55" dirty="0">
                <a:latin typeface="Arial"/>
                <a:cs typeface="Arial"/>
              </a:rPr>
              <a:t>)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925170" y="858476"/>
            <a:ext cx="10711017" cy="42800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5"/>
              </a:spcBef>
            </a:pPr>
            <a:r>
              <a:rPr sz="2800" b="1" spc="-180" dirty="0">
                <a:solidFill>
                  <a:srgbClr val="FF0000"/>
                </a:solidFill>
                <a:latin typeface="Arial"/>
                <a:cs typeface="Arial"/>
              </a:rPr>
              <a:t>Problem</a:t>
            </a:r>
            <a:r>
              <a:rPr sz="2800" spc="-180" dirty="0">
                <a:solidFill>
                  <a:srgbClr val="FF0000"/>
                </a:solidFill>
              </a:rPr>
              <a:t>: </a:t>
            </a:r>
            <a:r>
              <a:rPr sz="2800" spc="-335" dirty="0">
                <a:solidFill>
                  <a:srgbClr val="FF0000"/>
                </a:solidFill>
              </a:rPr>
              <a:t>So </a:t>
            </a:r>
            <a:r>
              <a:rPr sz="2800" spc="-55" dirty="0">
                <a:solidFill>
                  <a:srgbClr val="FF0000"/>
                </a:solidFill>
              </a:rPr>
              <a:t>far </a:t>
            </a:r>
            <a:r>
              <a:rPr sz="2800" spc="-45" dirty="0">
                <a:solidFill>
                  <a:srgbClr val="FF0000"/>
                </a:solidFill>
              </a:rPr>
              <a:t>our </a:t>
            </a:r>
            <a:r>
              <a:rPr sz="2800" spc="-130" dirty="0">
                <a:solidFill>
                  <a:srgbClr val="FF0000"/>
                </a:solidFill>
              </a:rPr>
              <a:t>classifiers </a:t>
            </a:r>
            <a:r>
              <a:rPr sz="2800" spc="-5" dirty="0">
                <a:solidFill>
                  <a:srgbClr val="FF0000"/>
                </a:solidFill>
              </a:rPr>
              <a:t>don’t  </a:t>
            </a:r>
            <a:r>
              <a:rPr sz="2800" spc="-114" dirty="0">
                <a:solidFill>
                  <a:srgbClr val="FF0000"/>
                </a:solidFill>
              </a:rPr>
              <a:t>respect </a:t>
            </a:r>
            <a:r>
              <a:rPr sz="2800" spc="-35" dirty="0">
                <a:solidFill>
                  <a:srgbClr val="FF0000"/>
                </a:solidFill>
              </a:rPr>
              <a:t>the </a:t>
            </a:r>
            <a:r>
              <a:rPr sz="2800" spc="-95" dirty="0">
                <a:solidFill>
                  <a:srgbClr val="FF0000"/>
                </a:solidFill>
              </a:rPr>
              <a:t>spatial </a:t>
            </a:r>
            <a:r>
              <a:rPr sz="2800" spc="-60" dirty="0">
                <a:solidFill>
                  <a:srgbClr val="FF0000"/>
                </a:solidFill>
              </a:rPr>
              <a:t>structure </a:t>
            </a:r>
            <a:r>
              <a:rPr sz="2800" spc="-5" dirty="0">
                <a:solidFill>
                  <a:srgbClr val="FF0000"/>
                </a:solidFill>
              </a:rPr>
              <a:t>of</a:t>
            </a:r>
            <a:r>
              <a:rPr sz="2800" spc="-450" dirty="0">
                <a:solidFill>
                  <a:srgbClr val="FF0000"/>
                </a:solidFill>
              </a:rPr>
              <a:t> </a:t>
            </a:r>
            <a:r>
              <a:rPr sz="2800" spc="-130" dirty="0">
                <a:solidFill>
                  <a:srgbClr val="FF0000"/>
                </a:solidFill>
              </a:rPr>
              <a:t>images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1" name="object 27">
            <a:extLst>
              <a:ext uri="{FF2B5EF4-FFF2-40B4-BE49-F238E27FC236}">
                <a16:creationId xmlns:a16="http://schemas.microsoft.com/office/drawing/2014/main" id="{9AE565C8-8ED0-814D-8F93-AD993C99EB8E}"/>
              </a:ext>
            </a:extLst>
          </p:cNvPr>
          <p:cNvSpPr txBox="1"/>
          <p:nvPr/>
        </p:nvSpPr>
        <p:spPr>
          <a:xfrm>
            <a:off x="485900" y="5667995"/>
            <a:ext cx="11455088" cy="41780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5"/>
              </a:spcBef>
            </a:pPr>
            <a:r>
              <a:rPr sz="2800" b="1" spc="-180" dirty="0">
                <a:solidFill>
                  <a:srgbClr val="70AD47"/>
                </a:solidFill>
                <a:latin typeface="Arial"/>
                <a:cs typeface="Arial"/>
              </a:rPr>
              <a:t>Solution</a:t>
            </a:r>
            <a:r>
              <a:rPr sz="2800" spc="-180" dirty="0">
                <a:solidFill>
                  <a:srgbClr val="70AD47"/>
                </a:solidFill>
                <a:latin typeface="Arial"/>
                <a:cs typeface="Arial"/>
              </a:rPr>
              <a:t>: </a:t>
            </a:r>
            <a:r>
              <a:rPr sz="2800" spc="-110" dirty="0">
                <a:solidFill>
                  <a:srgbClr val="70AD47"/>
                </a:solidFill>
                <a:latin typeface="Arial"/>
                <a:cs typeface="Arial"/>
              </a:rPr>
              <a:t>Define </a:t>
            </a:r>
            <a:r>
              <a:rPr sz="2800" spc="-100" dirty="0">
                <a:solidFill>
                  <a:srgbClr val="70AD47"/>
                </a:solidFill>
                <a:latin typeface="Arial"/>
                <a:cs typeface="Arial"/>
              </a:rPr>
              <a:t>new </a:t>
            </a:r>
            <a:r>
              <a:rPr sz="2800" spc="-75" dirty="0">
                <a:solidFill>
                  <a:srgbClr val="70AD47"/>
                </a:solidFill>
                <a:latin typeface="Arial"/>
                <a:cs typeface="Arial"/>
              </a:rPr>
              <a:t>computational  </a:t>
            </a:r>
            <a:r>
              <a:rPr sz="2800" spc="-150" dirty="0">
                <a:solidFill>
                  <a:srgbClr val="70AD47"/>
                </a:solidFill>
                <a:latin typeface="Arial"/>
                <a:cs typeface="Arial"/>
              </a:rPr>
              <a:t>nodes </a:t>
            </a:r>
            <a:r>
              <a:rPr sz="2800" spc="-5" dirty="0">
                <a:solidFill>
                  <a:srgbClr val="70AD47"/>
                </a:solidFill>
                <a:latin typeface="Arial"/>
                <a:cs typeface="Arial"/>
              </a:rPr>
              <a:t>that </a:t>
            </a:r>
            <a:r>
              <a:rPr sz="2800" spc="-95" dirty="0">
                <a:solidFill>
                  <a:srgbClr val="70AD47"/>
                </a:solidFill>
                <a:latin typeface="Arial"/>
                <a:cs typeface="Arial"/>
              </a:rPr>
              <a:t>operate </a:t>
            </a:r>
            <a:r>
              <a:rPr sz="2800" spc="-90" dirty="0">
                <a:solidFill>
                  <a:srgbClr val="70AD47"/>
                </a:solidFill>
                <a:latin typeface="Arial"/>
                <a:cs typeface="Arial"/>
              </a:rPr>
              <a:t>on</a:t>
            </a:r>
            <a:r>
              <a:rPr sz="2800" spc="-330" dirty="0">
                <a:solidFill>
                  <a:srgbClr val="70AD47"/>
                </a:solidFill>
                <a:latin typeface="Arial"/>
                <a:cs typeface="Arial"/>
              </a:rPr>
              <a:t> </a:t>
            </a:r>
            <a:r>
              <a:rPr sz="2800" spc="-135" dirty="0">
                <a:solidFill>
                  <a:srgbClr val="70AD47"/>
                </a:solidFill>
                <a:latin typeface="Arial"/>
                <a:cs typeface="Arial"/>
              </a:rPr>
              <a:t>images!</a:t>
            </a:r>
            <a:endParaRPr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68582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5049" y="396747"/>
            <a:ext cx="35902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5" dirty="0"/>
              <a:t>Example:</a:t>
            </a:r>
            <a:r>
              <a:rPr spc="-280" dirty="0"/>
              <a:t> </a:t>
            </a:r>
            <a:r>
              <a:rPr spc="-240" dirty="0"/>
              <a:t>LeNet-5</a:t>
            </a:r>
          </a:p>
        </p:txBody>
      </p:sp>
      <p:sp>
        <p:nvSpPr>
          <p:cNvPr id="3" name="object 3"/>
          <p:cNvSpPr/>
          <p:nvPr/>
        </p:nvSpPr>
        <p:spPr>
          <a:xfrm>
            <a:off x="6274676" y="318806"/>
            <a:ext cx="5764731" cy="17531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27635" y="1268323"/>
          <a:ext cx="5952489" cy="34309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4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6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1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b="1" spc="-17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Layer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b="1" spc="-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Output</a:t>
                      </a:r>
                      <a:r>
                        <a:rPr sz="1900" b="1" spc="-1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900" b="1" spc="-1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Weight</a:t>
                      </a:r>
                      <a:r>
                        <a:rPr sz="19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900" b="1" spc="-1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25" dirty="0">
                          <a:latin typeface="Arial"/>
                          <a:cs typeface="Arial"/>
                        </a:rPr>
                        <a:t>Input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95" dirty="0">
                          <a:latin typeface="Arial"/>
                          <a:cs typeface="Arial"/>
                        </a:rPr>
                        <a:t>1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28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9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28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55" dirty="0">
                          <a:latin typeface="Arial"/>
                          <a:cs typeface="Arial"/>
                        </a:rPr>
                        <a:t>Conv </a:t>
                      </a:r>
                      <a:r>
                        <a:rPr sz="1900" spc="-105" dirty="0">
                          <a:latin typeface="Arial"/>
                          <a:cs typeface="Arial"/>
                        </a:rPr>
                        <a:t>(C</a:t>
                      </a:r>
                      <a:r>
                        <a:rPr sz="1950" spc="-157" baseline="-17094" dirty="0">
                          <a:latin typeface="Arial"/>
                          <a:cs typeface="Arial"/>
                        </a:rPr>
                        <a:t>out</a:t>
                      </a:r>
                      <a:r>
                        <a:rPr sz="1900" spc="-105" dirty="0">
                          <a:latin typeface="Arial"/>
                          <a:cs typeface="Arial"/>
                        </a:rPr>
                        <a:t>=20, </a:t>
                      </a:r>
                      <a:r>
                        <a:rPr sz="1900" spc="-150" dirty="0">
                          <a:latin typeface="Arial"/>
                          <a:cs typeface="Arial"/>
                        </a:rPr>
                        <a:t>K=5, P=2,</a:t>
                      </a:r>
                      <a:r>
                        <a:rPr sz="19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80" dirty="0">
                          <a:latin typeface="Arial"/>
                          <a:cs typeface="Arial"/>
                        </a:rPr>
                        <a:t>S=1)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28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9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28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95" dirty="0">
                          <a:latin typeface="Arial"/>
                          <a:cs typeface="Arial"/>
                        </a:rPr>
                        <a:t>1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95" dirty="0">
                          <a:latin typeface="Arial"/>
                          <a:cs typeface="Arial"/>
                        </a:rPr>
                        <a:t>5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95" dirty="0">
                          <a:latin typeface="Arial"/>
                          <a:cs typeface="Arial"/>
                        </a:rPr>
                        <a:t>5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235" dirty="0">
                          <a:latin typeface="Arial"/>
                          <a:cs typeface="Arial"/>
                        </a:rPr>
                        <a:t>ReLU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28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9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28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14" dirty="0">
                          <a:latin typeface="Arial"/>
                          <a:cs typeface="Arial"/>
                        </a:rPr>
                        <a:t>MaxPool(K=2,</a:t>
                      </a:r>
                      <a:r>
                        <a:rPr sz="19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80" dirty="0">
                          <a:latin typeface="Arial"/>
                          <a:cs typeface="Arial"/>
                        </a:rPr>
                        <a:t>S=2)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14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9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14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55" dirty="0">
                          <a:latin typeface="Arial"/>
                          <a:cs typeface="Arial"/>
                        </a:rPr>
                        <a:t>Conv </a:t>
                      </a:r>
                      <a:r>
                        <a:rPr sz="1900" spc="-105" dirty="0">
                          <a:latin typeface="Arial"/>
                          <a:cs typeface="Arial"/>
                        </a:rPr>
                        <a:t>(C</a:t>
                      </a:r>
                      <a:r>
                        <a:rPr sz="1950" spc="-157" baseline="-17094" dirty="0">
                          <a:latin typeface="Arial"/>
                          <a:cs typeface="Arial"/>
                        </a:rPr>
                        <a:t>out</a:t>
                      </a:r>
                      <a:r>
                        <a:rPr sz="1900" spc="-105" dirty="0">
                          <a:latin typeface="Arial"/>
                          <a:cs typeface="Arial"/>
                        </a:rPr>
                        <a:t>=50, </a:t>
                      </a:r>
                      <a:r>
                        <a:rPr sz="1900" spc="-150" dirty="0">
                          <a:latin typeface="Arial"/>
                          <a:cs typeface="Arial"/>
                        </a:rPr>
                        <a:t>K=5, P=2,</a:t>
                      </a:r>
                      <a:r>
                        <a:rPr sz="19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80" dirty="0">
                          <a:latin typeface="Arial"/>
                          <a:cs typeface="Arial"/>
                        </a:rPr>
                        <a:t>S=1)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50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14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9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14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50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95" dirty="0">
                          <a:latin typeface="Arial"/>
                          <a:cs typeface="Arial"/>
                        </a:rPr>
                        <a:t>5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9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95" dirty="0">
                          <a:latin typeface="Arial"/>
                          <a:cs typeface="Arial"/>
                        </a:rPr>
                        <a:t>5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235" dirty="0">
                          <a:latin typeface="Arial"/>
                          <a:cs typeface="Arial"/>
                        </a:rPr>
                        <a:t>ReLU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50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14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9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14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14" dirty="0">
                          <a:latin typeface="Arial"/>
                          <a:cs typeface="Arial"/>
                        </a:rPr>
                        <a:t>MaxPool(K=2,</a:t>
                      </a:r>
                      <a:r>
                        <a:rPr sz="19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80" dirty="0">
                          <a:latin typeface="Arial"/>
                          <a:cs typeface="Arial"/>
                        </a:rPr>
                        <a:t>S=2)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50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95" dirty="0">
                          <a:latin typeface="Arial"/>
                          <a:cs typeface="Arial"/>
                        </a:rPr>
                        <a:t>7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95" dirty="0">
                          <a:latin typeface="Arial"/>
                          <a:cs typeface="Arial"/>
                        </a:rPr>
                        <a:t>7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93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65" dirty="0">
                          <a:latin typeface="Arial"/>
                          <a:cs typeface="Arial"/>
                        </a:rPr>
                        <a:t>Flatten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2450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25425" y="4747630"/>
            <a:ext cx="5459095" cy="1056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90"/>
              </a:lnSpc>
              <a:tabLst>
                <a:tab pos="3034030" algn="l"/>
                <a:tab pos="4389755" algn="l"/>
              </a:tabLst>
            </a:pPr>
            <a:r>
              <a:rPr sz="1900" spc="-90" dirty="0">
                <a:latin typeface="Arial"/>
                <a:cs typeface="Arial"/>
              </a:rPr>
              <a:t>Linear </a:t>
            </a:r>
            <a:r>
              <a:rPr sz="1900" spc="-95" dirty="0">
                <a:latin typeface="Arial"/>
                <a:cs typeface="Arial"/>
              </a:rPr>
              <a:t>(2450</a:t>
            </a:r>
            <a:r>
              <a:rPr sz="1900" spc="-105" dirty="0">
                <a:latin typeface="Arial"/>
                <a:cs typeface="Arial"/>
              </a:rPr>
              <a:t> -&gt;</a:t>
            </a:r>
            <a:r>
              <a:rPr sz="1900" spc="-95" dirty="0">
                <a:latin typeface="Arial"/>
                <a:cs typeface="Arial"/>
              </a:rPr>
              <a:t> </a:t>
            </a:r>
            <a:r>
              <a:rPr sz="1900" spc="-85" dirty="0">
                <a:latin typeface="Arial"/>
                <a:cs typeface="Arial"/>
              </a:rPr>
              <a:t>500)	</a:t>
            </a:r>
            <a:r>
              <a:rPr sz="1900" spc="-100" dirty="0">
                <a:latin typeface="Arial"/>
                <a:cs typeface="Arial"/>
              </a:rPr>
              <a:t>500	2450 </a:t>
            </a:r>
            <a:r>
              <a:rPr sz="1900" spc="-130" dirty="0">
                <a:latin typeface="Arial"/>
                <a:cs typeface="Arial"/>
              </a:rPr>
              <a:t>x</a:t>
            </a:r>
            <a:r>
              <a:rPr sz="1900" spc="-185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500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tabLst>
                <a:tab pos="3034030" algn="l"/>
              </a:tabLst>
            </a:pPr>
            <a:r>
              <a:rPr sz="1900" spc="-235" dirty="0">
                <a:latin typeface="Arial"/>
                <a:cs typeface="Arial"/>
              </a:rPr>
              <a:t>ReLU	</a:t>
            </a:r>
            <a:r>
              <a:rPr sz="1900" spc="-100" dirty="0">
                <a:latin typeface="Arial"/>
                <a:cs typeface="Arial"/>
              </a:rPr>
              <a:t>500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tabLst>
                <a:tab pos="3034030" algn="l"/>
                <a:tab pos="4389755" algn="l"/>
              </a:tabLst>
            </a:pPr>
            <a:r>
              <a:rPr sz="1900" spc="-90" dirty="0">
                <a:latin typeface="Arial"/>
                <a:cs typeface="Arial"/>
              </a:rPr>
              <a:t>Linear (500</a:t>
            </a:r>
            <a:r>
              <a:rPr sz="1900" spc="-105" dirty="0">
                <a:latin typeface="Arial"/>
                <a:cs typeface="Arial"/>
              </a:rPr>
              <a:t> -&gt;</a:t>
            </a:r>
            <a:r>
              <a:rPr sz="1900" spc="-95" dirty="0">
                <a:latin typeface="Arial"/>
                <a:cs typeface="Arial"/>
              </a:rPr>
              <a:t> </a:t>
            </a:r>
            <a:r>
              <a:rPr sz="1900" spc="-85" dirty="0">
                <a:latin typeface="Arial"/>
                <a:cs typeface="Arial"/>
              </a:rPr>
              <a:t>10)	</a:t>
            </a:r>
            <a:r>
              <a:rPr sz="1900" spc="-100" dirty="0">
                <a:latin typeface="Arial"/>
                <a:cs typeface="Arial"/>
              </a:rPr>
              <a:t>10	500 </a:t>
            </a:r>
            <a:r>
              <a:rPr sz="1900" spc="-130" dirty="0">
                <a:latin typeface="Arial"/>
                <a:cs typeface="Arial"/>
              </a:rPr>
              <a:t>x</a:t>
            </a:r>
            <a:r>
              <a:rPr sz="1900" spc="-140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10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8882" y="4713889"/>
            <a:ext cx="6043930" cy="1450975"/>
          </a:xfrm>
          <a:custGeom>
            <a:avLst/>
            <a:gdLst/>
            <a:ahLst/>
            <a:cxnLst/>
            <a:rect l="l" t="t" r="r" b="b"/>
            <a:pathLst>
              <a:path w="6043930" h="1450975">
                <a:moveTo>
                  <a:pt x="0" y="0"/>
                </a:moveTo>
                <a:lnTo>
                  <a:pt x="6043449" y="0"/>
                </a:lnTo>
                <a:lnTo>
                  <a:pt x="6043449" y="1450427"/>
                </a:lnTo>
                <a:lnTo>
                  <a:pt x="0" y="145042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869214" y="416010"/>
            <a:ext cx="993775" cy="1460500"/>
          </a:xfrm>
          <a:custGeom>
            <a:avLst/>
            <a:gdLst/>
            <a:ahLst/>
            <a:cxnLst/>
            <a:rect l="l" t="t" r="r" b="b"/>
            <a:pathLst>
              <a:path w="993775" h="1460500">
                <a:moveTo>
                  <a:pt x="0" y="0"/>
                </a:moveTo>
                <a:lnTo>
                  <a:pt x="993225" y="0"/>
                </a:lnTo>
                <a:lnTo>
                  <a:pt x="993225" y="1460087"/>
                </a:lnTo>
                <a:lnTo>
                  <a:pt x="0" y="1460087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2973" y="6035928"/>
            <a:ext cx="561848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100" dirty="0">
                <a:latin typeface="Arial"/>
                <a:cs typeface="Arial"/>
              </a:rPr>
              <a:t>Lecun </a:t>
            </a:r>
            <a:r>
              <a:rPr sz="1400" spc="-5" dirty="0">
                <a:latin typeface="Arial"/>
                <a:cs typeface="Arial"/>
              </a:rPr>
              <a:t>et </a:t>
            </a:r>
            <a:r>
              <a:rPr sz="1400" spc="-50" dirty="0">
                <a:latin typeface="Arial"/>
                <a:cs typeface="Arial"/>
              </a:rPr>
              <a:t>al, </a:t>
            </a:r>
            <a:r>
              <a:rPr sz="1400" spc="-60" dirty="0">
                <a:latin typeface="Arial"/>
                <a:cs typeface="Arial"/>
              </a:rPr>
              <a:t>“Gradient-based </a:t>
            </a:r>
            <a:r>
              <a:rPr sz="1400" spc="-45" dirty="0">
                <a:latin typeface="Arial"/>
                <a:cs typeface="Arial"/>
              </a:rPr>
              <a:t>learning applied </a:t>
            </a:r>
            <a:r>
              <a:rPr sz="1400" spc="10" dirty="0">
                <a:latin typeface="Arial"/>
                <a:cs typeface="Arial"/>
              </a:rPr>
              <a:t>to</a:t>
            </a:r>
            <a:r>
              <a:rPr sz="1400" spc="-265" dirty="0">
                <a:latin typeface="Arial"/>
                <a:cs typeface="Arial"/>
              </a:rPr>
              <a:t> </a:t>
            </a:r>
            <a:r>
              <a:rPr sz="1400" spc="-45" dirty="0">
                <a:latin typeface="Arial"/>
                <a:cs typeface="Arial"/>
              </a:rPr>
              <a:t>document </a:t>
            </a:r>
            <a:r>
              <a:rPr sz="1400" spc="-35" dirty="0">
                <a:latin typeface="Arial"/>
                <a:cs typeface="Arial"/>
              </a:rPr>
              <a:t>recognition”, </a:t>
            </a:r>
            <a:r>
              <a:rPr sz="1400" spc="-70" dirty="0">
                <a:latin typeface="Arial"/>
                <a:cs typeface="Arial"/>
              </a:rPr>
              <a:t>1998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88801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5049" y="396747"/>
            <a:ext cx="35902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5" dirty="0"/>
              <a:t>Example:</a:t>
            </a:r>
            <a:r>
              <a:rPr spc="-280" dirty="0"/>
              <a:t> </a:t>
            </a:r>
            <a:r>
              <a:rPr spc="-240" dirty="0"/>
              <a:t>LeNet-5</a:t>
            </a:r>
          </a:p>
        </p:txBody>
      </p:sp>
      <p:sp>
        <p:nvSpPr>
          <p:cNvPr id="3" name="object 3"/>
          <p:cNvSpPr/>
          <p:nvPr/>
        </p:nvSpPr>
        <p:spPr>
          <a:xfrm>
            <a:off x="6274676" y="318806"/>
            <a:ext cx="5764731" cy="17531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27635" y="1268323"/>
          <a:ext cx="5952489" cy="4193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4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6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1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b="1" spc="-17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Layer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b="1" spc="-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Output</a:t>
                      </a:r>
                      <a:r>
                        <a:rPr sz="1900" b="1" spc="-1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900" b="1" spc="-1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Weight</a:t>
                      </a:r>
                      <a:r>
                        <a:rPr sz="19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900" b="1" spc="-1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25" dirty="0">
                          <a:latin typeface="Arial"/>
                          <a:cs typeface="Arial"/>
                        </a:rPr>
                        <a:t>Input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95" dirty="0">
                          <a:latin typeface="Arial"/>
                          <a:cs typeface="Arial"/>
                        </a:rPr>
                        <a:t>1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28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9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28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55" dirty="0">
                          <a:latin typeface="Arial"/>
                          <a:cs typeface="Arial"/>
                        </a:rPr>
                        <a:t>Conv </a:t>
                      </a:r>
                      <a:r>
                        <a:rPr sz="1900" spc="-105" dirty="0">
                          <a:latin typeface="Arial"/>
                          <a:cs typeface="Arial"/>
                        </a:rPr>
                        <a:t>(C</a:t>
                      </a:r>
                      <a:r>
                        <a:rPr sz="1950" spc="-157" baseline="-17094" dirty="0">
                          <a:latin typeface="Arial"/>
                          <a:cs typeface="Arial"/>
                        </a:rPr>
                        <a:t>out</a:t>
                      </a:r>
                      <a:r>
                        <a:rPr sz="1900" spc="-105" dirty="0">
                          <a:latin typeface="Arial"/>
                          <a:cs typeface="Arial"/>
                        </a:rPr>
                        <a:t>=20, </a:t>
                      </a:r>
                      <a:r>
                        <a:rPr sz="1900" spc="-150" dirty="0">
                          <a:latin typeface="Arial"/>
                          <a:cs typeface="Arial"/>
                        </a:rPr>
                        <a:t>K=5, P=2,</a:t>
                      </a:r>
                      <a:r>
                        <a:rPr sz="19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80" dirty="0">
                          <a:latin typeface="Arial"/>
                          <a:cs typeface="Arial"/>
                        </a:rPr>
                        <a:t>S=1)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28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9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28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95" dirty="0">
                          <a:latin typeface="Arial"/>
                          <a:cs typeface="Arial"/>
                        </a:rPr>
                        <a:t>1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95" dirty="0">
                          <a:latin typeface="Arial"/>
                          <a:cs typeface="Arial"/>
                        </a:rPr>
                        <a:t>5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95" dirty="0">
                          <a:latin typeface="Arial"/>
                          <a:cs typeface="Arial"/>
                        </a:rPr>
                        <a:t>5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235" dirty="0">
                          <a:latin typeface="Arial"/>
                          <a:cs typeface="Arial"/>
                        </a:rPr>
                        <a:t>ReLU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28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9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28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14" dirty="0">
                          <a:latin typeface="Arial"/>
                          <a:cs typeface="Arial"/>
                        </a:rPr>
                        <a:t>MaxPool(K=2,</a:t>
                      </a:r>
                      <a:r>
                        <a:rPr sz="19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80" dirty="0">
                          <a:latin typeface="Arial"/>
                          <a:cs typeface="Arial"/>
                        </a:rPr>
                        <a:t>S=2)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14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9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14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55" dirty="0">
                          <a:latin typeface="Arial"/>
                          <a:cs typeface="Arial"/>
                        </a:rPr>
                        <a:t>Conv </a:t>
                      </a:r>
                      <a:r>
                        <a:rPr sz="1900" spc="-105" dirty="0">
                          <a:latin typeface="Arial"/>
                          <a:cs typeface="Arial"/>
                        </a:rPr>
                        <a:t>(C</a:t>
                      </a:r>
                      <a:r>
                        <a:rPr sz="1950" spc="-157" baseline="-17094" dirty="0">
                          <a:latin typeface="Arial"/>
                          <a:cs typeface="Arial"/>
                        </a:rPr>
                        <a:t>out</a:t>
                      </a:r>
                      <a:r>
                        <a:rPr sz="1900" spc="-105" dirty="0">
                          <a:latin typeface="Arial"/>
                          <a:cs typeface="Arial"/>
                        </a:rPr>
                        <a:t>=50, </a:t>
                      </a:r>
                      <a:r>
                        <a:rPr sz="1900" spc="-150" dirty="0">
                          <a:latin typeface="Arial"/>
                          <a:cs typeface="Arial"/>
                        </a:rPr>
                        <a:t>K=5, P=2,</a:t>
                      </a:r>
                      <a:r>
                        <a:rPr sz="19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80" dirty="0">
                          <a:latin typeface="Arial"/>
                          <a:cs typeface="Arial"/>
                        </a:rPr>
                        <a:t>S=1)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50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14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9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14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50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95" dirty="0">
                          <a:latin typeface="Arial"/>
                          <a:cs typeface="Arial"/>
                        </a:rPr>
                        <a:t>5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9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95" dirty="0">
                          <a:latin typeface="Arial"/>
                          <a:cs typeface="Arial"/>
                        </a:rPr>
                        <a:t>5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235" dirty="0">
                          <a:latin typeface="Arial"/>
                          <a:cs typeface="Arial"/>
                        </a:rPr>
                        <a:t>ReLU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50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14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9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14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14" dirty="0">
                          <a:latin typeface="Arial"/>
                          <a:cs typeface="Arial"/>
                        </a:rPr>
                        <a:t>MaxPool(K=2,</a:t>
                      </a:r>
                      <a:r>
                        <a:rPr sz="19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80" dirty="0">
                          <a:latin typeface="Arial"/>
                          <a:cs typeface="Arial"/>
                        </a:rPr>
                        <a:t>S=2)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50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95" dirty="0">
                          <a:latin typeface="Arial"/>
                          <a:cs typeface="Arial"/>
                        </a:rPr>
                        <a:t>7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95" dirty="0">
                          <a:latin typeface="Arial"/>
                          <a:cs typeface="Arial"/>
                        </a:rPr>
                        <a:t>7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65" dirty="0">
                          <a:latin typeface="Arial"/>
                          <a:cs typeface="Arial"/>
                        </a:rPr>
                        <a:t>Flatten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2450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90" dirty="0">
                          <a:latin typeface="Arial"/>
                          <a:cs typeface="Arial"/>
                        </a:rPr>
                        <a:t>Linear </a:t>
                      </a:r>
                      <a:r>
                        <a:rPr sz="1900" spc="-95" dirty="0">
                          <a:latin typeface="Arial"/>
                          <a:cs typeface="Arial"/>
                        </a:rPr>
                        <a:t>(2450 </a:t>
                      </a:r>
                      <a:r>
                        <a:rPr sz="1900" spc="-105" dirty="0">
                          <a:latin typeface="Arial"/>
                          <a:cs typeface="Arial"/>
                        </a:rPr>
                        <a:t>-&gt;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85" dirty="0">
                          <a:latin typeface="Arial"/>
                          <a:cs typeface="Arial"/>
                        </a:rPr>
                        <a:t>500)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500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2450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500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34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235" dirty="0">
                          <a:latin typeface="Arial"/>
                          <a:cs typeface="Arial"/>
                        </a:rPr>
                        <a:t>ReLU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CFD5EA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500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CFD5EA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CFD5EA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25425" y="5509630"/>
            <a:ext cx="5214620" cy="294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90"/>
              </a:lnSpc>
              <a:tabLst>
                <a:tab pos="3034030" algn="l"/>
                <a:tab pos="4389755" algn="l"/>
              </a:tabLst>
            </a:pPr>
            <a:r>
              <a:rPr sz="1900" spc="-90" dirty="0">
                <a:latin typeface="Arial"/>
                <a:cs typeface="Arial"/>
              </a:rPr>
              <a:t>Linear (500</a:t>
            </a:r>
            <a:r>
              <a:rPr sz="1900" spc="-105" dirty="0">
                <a:latin typeface="Arial"/>
                <a:cs typeface="Arial"/>
              </a:rPr>
              <a:t> -&gt;</a:t>
            </a:r>
            <a:r>
              <a:rPr sz="1900" spc="-95" dirty="0">
                <a:latin typeface="Arial"/>
                <a:cs typeface="Arial"/>
              </a:rPr>
              <a:t> </a:t>
            </a:r>
            <a:r>
              <a:rPr sz="1900" spc="-85" dirty="0">
                <a:latin typeface="Arial"/>
                <a:cs typeface="Arial"/>
              </a:rPr>
              <a:t>10)	</a:t>
            </a:r>
            <a:r>
              <a:rPr sz="1900" spc="-100" dirty="0">
                <a:latin typeface="Arial"/>
                <a:cs typeface="Arial"/>
              </a:rPr>
              <a:t>10	500 </a:t>
            </a:r>
            <a:r>
              <a:rPr sz="1900" spc="-130" dirty="0">
                <a:latin typeface="Arial"/>
                <a:cs typeface="Arial"/>
              </a:rPr>
              <a:t>x</a:t>
            </a:r>
            <a:r>
              <a:rPr sz="1900" spc="-195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10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8882" y="5470634"/>
            <a:ext cx="6043930" cy="694055"/>
          </a:xfrm>
          <a:custGeom>
            <a:avLst/>
            <a:gdLst/>
            <a:ahLst/>
            <a:cxnLst/>
            <a:rect l="l" t="t" r="r" b="b"/>
            <a:pathLst>
              <a:path w="6043930" h="694054">
                <a:moveTo>
                  <a:pt x="0" y="0"/>
                </a:moveTo>
                <a:lnTo>
                  <a:pt x="6043449" y="0"/>
                </a:lnTo>
                <a:lnTo>
                  <a:pt x="6043449" y="693682"/>
                </a:lnTo>
                <a:lnTo>
                  <a:pt x="0" y="69368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231819" y="416010"/>
            <a:ext cx="993775" cy="1460500"/>
          </a:xfrm>
          <a:custGeom>
            <a:avLst/>
            <a:gdLst/>
            <a:ahLst/>
            <a:cxnLst/>
            <a:rect l="l" t="t" r="r" b="b"/>
            <a:pathLst>
              <a:path w="993775" h="1460500">
                <a:moveTo>
                  <a:pt x="0" y="0"/>
                </a:moveTo>
                <a:lnTo>
                  <a:pt x="993225" y="0"/>
                </a:lnTo>
                <a:lnTo>
                  <a:pt x="993225" y="1460087"/>
                </a:lnTo>
                <a:lnTo>
                  <a:pt x="0" y="1460087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2973" y="6035928"/>
            <a:ext cx="561848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100" dirty="0">
                <a:latin typeface="Arial"/>
                <a:cs typeface="Arial"/>
              </a:rPr>
              <a:t>Lecun </a:t>
            </a:r>
            <a:r>
              <a:rPr sz="1400" spc="-5" dirty="0">
                <a:latin typeface="Arial"/>
                <a:cs typeface="Arial"/>
              </a:rPr>
              <a:t>et </a:t>
            </a:r>
            <a:r>
              <a:rPr sz="1400" spc="-50" dirty="0">
                <a:latin typeface="Arial"/>
                <a:cs typeface="Arial"/>
              </a:rPr>
              <a:t>al, </a:t>
            </a:r>
            <a:r>
              <a:rPr sz="1400" spc="-60" dirty="0">
                <a:latin typeface="Arial"/>
                <a:cs typeface="Arial"/>
              </a:rPr>
              <a:t>“Gradient-based </a:t>
            </a:r>
            <a:r>
              <a:rPr sz="1400" spc="-45" dirty="0">
                <a:latin typeface="Arial"/>
                <a:cs typeface="Arial"/>
              </a:rPr>
              <a:t>learning applied </a:t>
            </a:r>
            <a:r>
              <a:rPr sz="1400" spc="10" dirty="0">
                <a:latin typeface="Arial"/>
                <a:cs typeface="Arial"/>
              </a:rPr>
              <a:t>to</a:t>
            </a:r>
            <a:r>
              <a:rPr sz="1400" spc="-265" dirty="0">
                <a:latin typeface="Arial"/>
                <a:cs typeface="Arial"/>
              </a:rPr>
              <a:t> </a:t>
            </a:r>
            <a:r>
              <a:rPr sz="1400" spc="-45" dirty="0">
                <a:latin typeface="Arial"/>
                <a:cs typeface="Arial"/>
              </a:rPr>
              <a:t>document </a:t>
            </a:r>
            <a:r>
              <a:rPr sz="1400" spc="-35" dirty="0">
                <a:latin typeface="Arial"/>
                <a:cs typeface="Arial"/>
              </a:rPr>
              <a:t>recognition”, </a:t>
            </a:r>
            <a:r>
              <a:rPr sz="1400" spc="-70" dirty="0">
                <a:latin typeface="Arial"/>
                <a:cs typeface="Arial"/>
              </a:rPr>
              <a:t>1998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46892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5049" y="396747"/>
            <a:ext cx="35902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5" dirty="0"/>
              <a:t>Example:</a:t>
            </a:r>
            <a:r>
              <a:rPr spc="-280" dirty="0"/>
              <a:t> </a:t>
            </a:r>
            <a:r>
              <a:rPr spc="-240" dirty="0"/>
              <a:t>LeNet-5</a:t>
            </a:r>
          </a:p>
        </p:txBody>
      </p:sp>
      <p:sp>
        <p:nvSpPr>
          <p:cNvPr id="3" name="object 3"/>
          <p:cNvSpPr/>
          <p:nvPr/>
        </p:nvSpPr>
        <p:spPr>
          <a:xfrm>
            <a:off x="6274676" y="318806"/>
            <a:ext cx="5764731" cy="17531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27635" y="1268323"/>
          <a:ext cx="5952489" cy="45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4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6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1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b="1" spc="-17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Layer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b="1" spc="-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Output</a:t>
                      </a:r>
                      <a:r>
                        <a:rPr sz="1900" b="1" spc="-1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900" b="1" spc="-1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Weight</a:t>
                      </a:r>
                      <a:r>
                        <a:rPr sz="19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900" b="1" spc="-1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25" dirty="0">
                          <a:latin typeface="Arial"/>
                          <a:cs typeface="Arial"/>
                        </a:rPr>
                        <a:t>Input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95" dirty="0">
                          <a:latin typeface="Arial"/>
                          <a:cs typeface="Arial"/>
                        </a:rPr>
                        <a:t>1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28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9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28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55" dirty="0">
                          <a:latin typeface="Arial"/>
                          <a:cs typeface="Arial"/>
                        </a:rPr>
                        <a:t>Conv </a:t>
                      </a:r>
                      <a:r>
                        <a:rPr sz="1900" spc="-105" dirty="0">
                          <a:latin typeface="Arial"/>
                          <a:cs typeface="Arial"/>
                        </a:rPr>
                        <a:t>(C</a:t>
                      </a:r>
                      <a:r>
                        <a:rPr sz="1950" spc="-157" baseline="-17094" dirty="0">
                          <a:latin typeface="Arial"/>
                          <a:cs typeface="Arial"/>
                        </a:rPr>
                        <a:t>out</a:t>
                      </a:r>
                      <a:r>
                        <a:rPr sz="1900" spc="-105" dirty="0">
                          <a:latin typeface="Arial"/>
                          <a:cs typeface="Arial"/>
                        </a:rPr>
                        <a:t>=20, </a:t>
                      </a:r>
                      <a:r>
                        <a:rPr sz="1900" spc="-150" dirty="0">
                          <a:latin typeface="Arial"/>
                          <a:cs typeface="Arial"/>
                        </a:rPr>
                        <a:t>K=5, P=2,</a:t>
                      </a:r>
                      <a:r>
                        <a:rPr sz="19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80" dirty="0">
                          <a:latin typeface="Arial"/>
                          <a:cs typeface="Arial"/>
                        </a:rPr>
                        <a:t>S=1)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28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9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28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95" dirty="0">
                          <a:latin typeface="Arial"/>
                          <a:cs typeface="Arial"/>
                        </a:rPr>
                        <a:t>1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95" dirty="0">
                          <a:latin typeface="Arial"/>
                          <a:cs typeface="Arial"/>
                        </a:rPr>
                        <a:t>5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95" dirty="0">
                          <a:latin typeface="Arial"/>
                          <a:cs typeface="Arial"/>
                        </a:rPr>
                        <a:t>5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235" dirty="0">
                          <a:latin typeface="Arial"/>
                          <a:cs typeface="Arial"/>
                        </a:rPr>
                        <a:t>ReLU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28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9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28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14" dirty="0">
                          <a:latin typeface="Arial"/>
                          <a:cs typeface="Arial"/>
                        </a:rPr>
                        <a:t>MaxPool(K=2,</a:t>
                      </a:r>
                      <a:r>
                        <a:rPr sz="19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80" dirty="0">
                          <a:latin typeface="Arial"/>
                          <a:cs typeface="Arial"/>
                        </a:rPr>
                        <a:t>S=2)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14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9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14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55" dirty="0">
                          <a:latin typeface="Arial"/>
                          <a:cs typeface="Arial"/>
                        </a:rPr>
                        <a:t>Conv </a:t>
                      </a:r>
                      <a:r>
                        <a:rPr sz="1900" spc="-105" dirty="0">
                          <a:latin typeface="Arial"/>
                          <a:cs typeface="Arial"/>
                        </a:rPr>
                        <a:t>(C</a:t>
                      </a:r>
                      <a:r>
                        <a:rPr sz="1950" spc="-157" baseline="-17094" dirty="0">
                          <a:latin typeface="Arial"/>
                          <a:cs typeface="Arial"/>
                        </a:rPr>
                        <a:t>out</a:t>
                      </a:r>
                      <a:r>
                        <a:rPr sz="1900" spc="-105" dirty="0">
                          <a:latin typeface="Arial"/>
                          <a:cs typeface="Arial"/>
                        </a:rPr>
                        <a:t>=50, </a:t>
                      </a:r>
                      <a:r>
                        <a:rPr sz="1900" spc="-150" dirty="0">
                          <a:latin typeface="Arial"/>
                          <a:cs typeface="Arial"/>
                        </a:rPr>
                        <a:t>K=5, P=2,</a:t>
                      </a:r>
                      <a:r>
                        <a:rPr sz="19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80" dirty="0">
                          <a:latin typeface="Arial"/>
                          <a:cs typeface="Arial"/>
                        </a:rPr>
                        <a:t>S=1)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50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14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9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14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50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95" dirty="0">
                          <a:latin typeface="Arial"/>
                          <a:cs typeface="Arial"/>
                        </a:rPr>
                        <a:t>5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9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95" dirty="0">
                          <a:latin typeface="Arial"/>
                          <a:cs typeface="Arial"/>
                        </a:rPr>
                        <a:t>5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235" dirty="0">
                          <a:latin typeface="Arial"/>
                          <a:cs typeface="Arial"/>
                        </a:rPr>
                        <a:t>ReLU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50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14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9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14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14" dirty="0">
                          <a:latin typeface="Arial"/>
                          <a:cs typeface="Arial"/>
                        </a:rPr>
                        <a:t>MaxPool(K=2,</a:t>
                      </a:r>
                      <a:r>
                        <a:rPr sz="19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80" dirty="0">
                          <a:latin typeface="Arial"/>
                          <a:cs typeface="Arial"/>
                        </a:rPr>
                        <a:t>S=2)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50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95" dirty="0">
                          <a:latin typeface="Arial"/>
                          <a:cs typeface="Arial"/>
                        </a:rPr>
                        <a:t>7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95" dirty="0">
                          <a:latin typeface="Arial"/>
                          <a:cs typeface="Arial"/>
                        </a:rPr>
                        <a:t>7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65" dirty="0">
                          <a:latin typeface="Arial"/>
                          <a:cs typeface="Arial"/>
                        </a:rPr>
                        <a:t>Flatten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2450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90" dirty="0">
                          <a:latin typeface="Arial"/>
                          <a:cs typeface="Arial"/>
                        </a:rPr>
                        <a:t>Linear </a:t>
                      </a:r>
                      <a:r>
                        <a:rPr sz="1900" spc="-95" dirty="0">
                          <a:latin typeface="Arial"/>
                          <a:cs typeface="Arial"/>
                        </a:rPr>
                        <a:t>(2450 </a:t>
                      </a:r>
                      <a:r>
                        <a:rPr sz="1900" spc="-105" dirty="0">
                          <a:latin typeface="Arial"/>
                          <a:cs typeface="Arial"/>
                        </a:rPr>
                        <a:t>-&gt;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85" dirty="0">
                          <a:latin typeface="Arial"/>
                          <a:cs typeface="Arial"/>
                        </a:rPr>
                        <a:t>500)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500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2450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500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235" dirty="0">
                          <a:latin typeface="Arial"/>
                          <a:cs typeface="Arial"/>
                        </a:rPr>
                        <a:t>ReLU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500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90" dirty="0">
                          <a:latin typeface="Arial"/>
                          <a:cs typeface="Arial"/>
                        </a:rPr>
                        <a:t>Linear (500 </a:t>
                      </a:r>
                      <a:r>
                        <a:rPr sz="1900" spc="-105" dirty="0">
                          <a:latin typeface="Arial"/>
                          <a:cs typeface="Arial"/>
                        </a:rPr>
                        <a:t>-&gt;</a:t>
                      </a:r>
                      <a:r>
                        <a:rPr sz="19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85" dirty="0">
                          <a:latin typeface="Arial"/>
                          <a:cs typeface="Arial"/>
                        </a:rPr>
                        <a:t>10)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10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500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9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10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10767847" y="646385"/>
            <a:ext cx="993775" cy="1009015"/>
          </a:xfrm>
          <a:custGeom>
            <a:avLst/>
            <a:gdLst/>
            <a:ahLst/>
            <a:cxnLst/>
            <a:rect l="l" t="t" r="r" b="b"/>
            <a:pathLst>
              <a:path w="993775" h="1009014">
                <a:moveTo>
                  <a:pt x="0" y="0"/>
                </a:moveTo>
                <a:lnTo>
                  <a:pt x="993225" y="0"/>
                </a:lnTo>
                <a:lnTo>
                  <a:pt x="993225" y="1008994"/>
                </a:lnTo>
                <a:lnTo>
                  <a:pt x="0" y="1008994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2973" y="6035928"/>
            <a:ext cx="561848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100" dirty="0">
                <a:latin typeface="Arial"/>
                <a:cs typeface="Arial"/>
              </a:rPr>
              <a:t>Lecun </a:t>
            </a:r>
            <a:r>
              <a:rPr sz="1400" spc="-5" dirty="0">
                <a:latin typeface="Arial"/>
                <a:cs typeface="Arial"/>
              </a:rPr>
              <a:t>et </a:t>
            </a:r>
            <a:r>
              <a:rPr sz="1400" spc="-50" dirty="0">
                <a:latin typeface="Arial"/>
                <a:cs typeface="Arial"/>
              </a:rPr>
              <a:t>al, </a:t>
            </a:r>
            <a:r>
              <a:rPr sz="1400" spc="-60" dirty="0">
                <a:latin typeface="Arial"/>
                <a:cs typeface="Arial"/>
              </a:rPr>
              <a:t>“Gradient-based </a:t>
            </a:r>
            <a:r>
              <a:rPr sz="1400" spc="-45" dirty="0">
                <a:latin typeface="Arial"/>
                <a:cs typeface="Arial"/>
              </a:rPr>
              <a:t>learning applied </a:t>
            </a:r>
            <a:r>
              <a:rPr sz="1400" spc="10" dirty="0">
                <a:latin typeface="Arial"/>
                <a:cs typeface="Arial"/>
              </a:rPr>
              <a:t>to</a:t>
            </a:r>
            <a:r>
              <a:rPr sz="1400" spc="-265" dirty="0">
                <a:latin typeface="Arial"/>
                <a:cs typeface="Arial"/>
              </a:rPr>
              <a:t> </a:t>
            </a:r>
            <a:r>
              <a:rPr sz="1400" spc="-45" dirty="0">
                <a:latin typeface="Arial"/>
                <a:cs typeface="Arial"/>
              </a:rPr>
              <a:t>document </a:t>
            </a:r>
            <a:r>
              <a:rPr sz="1400" spc="-35" dirty="0">
                <a:latin typeface="Arial"/>
                <a:cs typeface="Arial"/>
              </a:rPr>
              <a:t>recognition”, </a:t>
            </a:r>
            <a:r>
              <a:rPr sz="1400" spc="-70" dirty="0">
                <a:latin typeface="Arial"/>
                <a:cs typeface="Arial"/>
              </a:rPr>
              <a:t>1998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56409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5049" y="396747"/>
            <a:ext cx="35902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5" dirty="0"/>
              <a:t>Example:</a:t>
            </a:r>
            <a:r>
              <a:rPr spc="-280" dirty="0"/>
              <a:t> </a:t>
            </a:r>
            <a:r>
              <a:rPr spc="-240" dirty="0"/>
              <a:t>LeNet-5</a:t>
            </a:r>
          </a:p>
        </p:txBody>
      </p:sp>
      <p:sp>
        <p:nvSpPr>
          <p:cNvPr id="3" name="object 3"/>
          <p:cNvSpPr/>
          <p:nvPr/>
        </p:nvSpPr>
        <p:spPr>
          <a:xfrm>
            <a:off x="6274676" y="318806"/>
            <a:ext cx="5764731" cy="1753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27635" y="1268323"/>
          <a:ext cx="5952489" cy="45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4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6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1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b="1" spc="-17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Layer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b="1" spc="-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Output</a:t>
                      </a:r>
                      <a:r>
                        <a:rPr sz="1900" b="1" spc="-1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900" b="1" spc="-1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Weight</a:t>
                      </a:r>
                      <a:r>
                        <a:rPr sz="19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900" b="1" spc="-1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25" dirty="0">
                          <a:latin typeface="Arial"/>
                          <a:cs typeface="Arial"/>
                        </a:rPr>
                        <a:t>Input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95" dirty="0">
                          <a:latin typeface="Arial"/>
                          <a:cs typeface="Arial"/>
                        </a:rPr>
                        <a:t>1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28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9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28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55" dirty="0">
                          <a:latin typeface="Arial"/>
                          <a:cs typeface="Arial"/>
                        </a:rPr>
                        <a:t>Conv </a:t>
                      </a:r>
                      <a:r>
                        <a:rPr sz="1900" spc="-105" dirty="0">
                          <a:latin typeface="Arial"/>
                          <a:cs typeface="Arial"/>
                        </a:rPr>
                        <a:t>(C</a:t>
                      </a:r>
                      <a:r>
                        <a:rPr sz="1950" spc="-157" baseline="-17094" dirty="0">
                          <a:latin typeface="Arial"/>
                          <a:cs typeface="Arial"/>
                        </a:rPr>
                        <a:t>out</a:t>
                      </a:r>
                      <a:r>
                        <a:rPr sz="1900" spc="-105" dirty="0">
                          <a:latin typeface="Arial"/>
                          <a:cs typeface="Arial"/>
                        </a:rPr>
                        <a:t>=20, </a:t>
                      </a:r>
                      <a:r>
                        <a:rPr sz="1900" spc="-150" dirty="0">
                          <a:latin typeface="Arial"/>
                          <a:cs typeface="Arial"/>
                        </a:rPr>
                        <a:t>K=5, P=2,</a:t>
                      </a:r>
                      <a:r>
                        <a:rPr sz="19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80" dirty="0">
                          <a:latin typeface="Arial"/>
                          <a:cs typeface="Arial"/>
                        </a:rPr>
                        <a:t>S=1)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28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9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28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95" dirty="0">
                          <a:latin typeface="Arial"/>
                          <a:cs typeface="Arial"/>
                        </a:rPr>
                        <a:t>1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95" dirty="0">
                          <a:latin typeface="Arial"/>
                          <a:cs typeface="Arial"/>
                        </a:rPr>
                        <a:t>5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95" dirty="0">
                          <a:latin typeface="Arial"/>
                          <a:cs typeface="Arial"/>
                        </a:rPr>
                        <a:t>5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235" dirty="0">
                          <a:latin typeface="Arial"/>
                          <a:cs typeface="Arial"/>
                        </a:rPr>
                        <a:t>ReLU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28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9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28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14" dirty="0">
                          <a:latin typeface="Arial"/>
                          <a:cs typeface="Arial"/>
                        </a:rPr>
                        <a:t>MaxPool(K=2,</a:t>
                      </a:r>
                      <a:r>
                        <a:rPr sz="19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80" dirty="0">
                          <a:latin typeface="Arial"/>
                          <a:cs typeface="Arial"/>
                        </a:rPr>
                        <a:t>S=2)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14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9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14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55" dirty="0">
                          <a:latin typeface="Arial"/>
                          <a:cs typeface="Arial"/>
                        </a:rPr>
                        <a:t>Conv </a:t>
                      </a:r>
                      <a:r>
                        <a:rPr sz="1900" spc="-105" dirty="0">
                          <a:latin typeface="Arial"/>
                          <a:cs typeface="Arial"/>
                        </a:rPr>
                        <a:t>(C</a:t>
                      </a:r>
                      <a:r>
                        <a:rPr sz="1950" spc="-157" baseline="-17094" dirty="0">
                          <a:latin typeface="Arial"/>
                          <a:cs typeface="Arial"/>
                        </a:rPr>
                        <a:t>out</a:t>
                      </a:r>
                      <a:r>
                        <a:rPr sz="1900" spc="-105" dirty="0">
                          <a:latin typeface="Arial"/>
                          <a:cs typeface="Arial"/>
                        </a:rPr>
                        <a:t>=50, </a:t>
                      </a:r>
                      <a:r>
                        <a:rPr sz="1900" spc="-150" dirty="0">
                          <a:latin typeface="Arial"/>
                          <a:cs typeface="Arial"/>
                        </a:rPr>
                        <a:t>K=5, P=2,</a:t>
                      </a:r>
                      <a:r>
                        <a:rPr sz="19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80" dirty="0">
                          <a:latin typeface="Arial"/>
                          <a:cs typeface="Arial"/>
                        </a:rPr>
                        <a:t>S=1)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50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14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9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14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50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95" dirty="0">
                          <a:latin typeface="Arial"/>
                          <a:cs typeface="Arial"/>
                        </a:rPr>
                        <a:t>5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9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95" dirty="0">
                          <a:latin typeface="Arial"/>
                          <a:cs typeface="Arial"/>
                        </a:rPr>
                        <a:t>5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235" dirty="0">
                          <a:latin typeface="Arial"/>
                          <a:cs typeface="Arial"/>
                        </a:rPr>
                        <a:t>ReLU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50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14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9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14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14" dirty="0">
                          <a:latin typeface="Arial"/>
                          <a:cs typeface="Arial"/>
                        </a:rPr>
                        <a:t>MaxPool(K=2,</a:t>
                      </a:r>
                      <a:r>
                        <a:rPr sz="19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80" dirty="0">
                          <a:latin typeface="Arial"/>
                          <a:cs typeface="Arial"/>
                        </a:rPr>
                        <a:t>S=2)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50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95" dirty="0">
                          <a:latin typeface="Arial"/>
                          <a:cs typeface="Arial"/>
                        </a:rPr>
                        <a:t>7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95" dirty="0">
                          <a:latin typeface="Arial"/>
                          <a:cs typeface="Arial"/>
                        </a:rPr>
                        <a:t>7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65" dirty="0">
                          <a:latin typeface="Arial"/>
                          <a:cs typeface="Arial"/>
                        </a:rPr>
                        <a:t>Flatten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2450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90" dirty="0">
                          <a:latin typeface="Arial"/>
                          <a:cs typeface="Arial"/>
                        </a:rPr>
                        <a:t>Linear </a:t>
                      </a:r>
                      <a:r>
                        <a:rPr sz="1900" spc="-95" dirty="0">
                          <a:latin typeface="Arial"/>
                          <a:cs typeface="Arial"/>
                        </a:rPr>
                        <a:t>(2450 </a:t>
                      </a:r>
                      <a:r>
                        <a:rPr sz="1900" spc="-105" dirty="0">
                          <a:latin typeface="Arial"/>
                          <a:cs typeface="Arial"/>
                        </a:rPr>
                        <a:t>-&gt;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85" dirty="0">
                          <a:latin typeface="Arial"/>
                          <a:cs typeface="Arial"/>
                        </a:rPr>
                        <a:t>500)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500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2450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500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235" dirty="0">
                          <a:latin typeface="Arial"/>
                          <a:cs typeface="Arial"/>
                        </a:rPr>
                        <a:t>ReLU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500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90" dirty="0">
                          <a:latin typeface="Arial"/>
                          <a:cs typeface="Arial"/>
                        </a:rPr>
                        <a:t>Linear (500 </a:t>
                      </a:r>
                      <a:r>
                        <a:rPr sz="1900" spc="-105" dirty="0">
                          <a:latin typeface="Arial"/>
                          <a:cs typeface="Arial"/>
                        </a:rPr>
                        <a:t>-&gt;</a:t>
                      </a:r>
                      <a:r>
                        <a:rPr sz="19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85" dirty="0">
                          <a:latin typeface="Arial"/>
                          <a:cs typeface="Arial"/>
                        </a:rPr>
                        <a:t>10)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10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900" spc="-100" dirty="0">
                          <a:latin typeface="Arial"/>
                          <a:cs typeface="Arial"/>
                        </a:rPr>
                        <a:t>500 </a:t>
                      </a:r>
                      <a:r>
                        <a:rPr sz="19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9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00" dirty="0">
                          <a:latin typeface="Arial"/>
                          <a:cs typeface="Arial"/>
                        </a:rPr>
                        <a:t>10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62973" y="6035928"/>
            <a:ext cx="561848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100" dirty="0">
                <a:latin typeface="Arial"/>
                <a:cs typeface="Arial"/>
              </a:rPr>
              <a:t>Lecun </a:t>
            </a:r>
            <a:r>
              <a:rPr sz="1400" spc="-5" dirty="0">
                <a:latin typeface="Arial"/>
                <a:cs typeface="Arial"/>
              </a:rPr>
              <a:t>et </a:t>
            </a:r>
            <a:r>
              <a:rPr sz="1400" spc="-50" dirty="0">
                <a:latin typeface="Arial"/>
                <a:cs typeface="Arial"/>
              </a:rPr>
              <a:t>al, </a:t>
            </a:r>
            <a:r>
              <a:rPr sz="1400" spc="-60" dirty="0">
                <a:latin typeface="Arial"/>
                <a:cs typeface="Arial"/>
              </a:rPr>
              <a:t>“Gradient-based </a:t>
            </a:r>
            <a:r>
              <a:rPr sz="1400" spc="-45" dirty="0">
                <a:latin typeface="Arial"/>
                <a:cs typeface="Arial"/>
              </a:rPr>
              <a:t>learning applied </a:t>
            </a:r>
            <a:r>
              <a:rPr sz="1400" spc="10" dirty="0">
                <a:latin typeface="Arial"/>
                <a:cs typeface="Arial"/>
              </a:rPr>
              <a:t>to</a:t>
            </a:r>
            <a:r>
              <a:rPr sz="1400" spc="-265" dirty="0">
                <a:latin typeface="Arial"/>
                <a:cs typeface="Arial"/>
              </a:rPr>
              <a:t> </a:t>
            </a:r>
            <a:r>
              <a:rPr sz="1400" spc="-45" dirty="0">
                <a:latin typeface="Arial"/>
                <a:cs typeface="Arial"/>
              </a:rPr>
              <a:t>document </a:t>
            </a:r>
            <a:r>
              <a:rPr sz="1400" spc="-35" dirty="0">
                <a:latin typeface="Arial"/>
                <a:cs typeface="Arial"/>
              </a:rPr>
              <a:t>recognition”, </a:t>
            </a:r>
            <a:r>
              <a:rPr sz="1400" spc="-70" dirty="0">
                <a:latin typeface="Arial"/>
                <a:cs typeface="Arial"/>
              </a:rPr>
              <a:t>1998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85797" y="2454147"/>
            <a:ext cx="4488180" cy="3018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75" dirty="0">
                <a:latin typeface="Arial"/>
                <a:cs typeface="Arial"/>
              </a:rPr>
              <a:t>As </a:t>
            </a:r>
            <a:r>
              <a:rPr sz="2800" spc="-110" dirty="0">
                <a:latin typeface="Arial"/>
                <a:cs typeface="Arial"/>
              </a:rPr>
              <a:t>we </a:t>
            </a:r>
            <a:r>
              <a:rPr sz="2800" spc="-175" dirty="0">
                <a:latin typeface="Arial"/>
                <a:cs typeface="Arial"/>
              </a:rPr>
              <a:t>go </a:t>
            </a:r>
            <a:r>
              <a:rPr sz="2800" spc="-65" dirty="0">
                <a:latin typeface="Arial"/>
                <a:cs typeface="Arial"/>
              </a:rPr>
              <a:t>through </a:t>
            </a:r>
            <a:r>
              <a:rPr sz="2800" spc="-35" dirty="0">
                <a:latin typeface="Arial"/>
                <a:cs typeface="Arial"/>
              </a:rPr>
              <a:t>the</a:t>
            </a:r>
            <a:r>
              <a:rPr sz="2800" spc="-135" dirty="0">
                <a:latin typeface="Arial"/>
                <a:cs typeface="Arial"/>
              </a:rPr>
              <a:t> </a:t>
            </a:r>
            <a:r>
              <a:rPr sz="2800" spc="-50" dirty="0">
                <a:latin typeface="Arial"/>
                <a:cs typeface="Arial"/>
              </a:rPr>
              <a:t>network: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800" spc="-135" dirty="0">
                <a:latin typeface="Arial"/>
                <a:cs typeface="Arial"/>
              </a:rPr>
              <a:t>Spatial </a:t>
            </a:r>
            <a:r>
              <a:rPr sz="2800" spc="-204" dirty="0">
                <a:latin typeface="Arial"/>
                <a:cs typeface="Arial"/>
              </a:rPr>
              <a:t>size</a:t>
            </a:r>
            <a:r>
              <a:rPr sz="2800" spc="-170" dirty="0">
                <a:latin typeface="Arial"/>
                <a:cs typeface="Arial"/>
              </a:rPr>
              <a:t> </a:t>
            </a:r>
            <a:r>
              <a:rPr sz="2800" b="1" spc="-250" dirty="0">
                <a:latin typeface="Arial"/>
                <a:cs typeface="Arial"/>
              </a:rPr>
              <a:t>decreases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2800" spc="-135" dirty="0">
                <a:latin typeface="Arial"/>
                <a:cs typeface="Arial"/>
              </a:rPr>
              <a:t>(using </a:t>
            </a:r>
            <a:r>
              <a:rPr sz="2800" spc="-80" dirty="0">
                <a:latin typeface="Arial"/>
                <a:cs typeface="Arial"/>
              </a:rPr>
              <a:t>pooling </a:t>
            </a:r>
            <a:r>
              <a:rPr sz="2800" spc="-25" dirty="0">
                <a:latin typeface="Arial"/>
                <a:cs typeface="Arial"/>
              </a:rPr>
              <a:t>or </a:t>
            </a:r>
            <a:r>
              <a:rPr sz="2800" spc="-70" dirty="0">
                <a:latin typeface="Arial"/>
                <a:cs typeface="Arial"/>
              </a:rPr>
              <a:t>strided</a:t>
            </a:r>
            <a:r>
              <a:rPr sz="2800" spc="-385" dirty="0">
                <a:latin typeface="Arial"/>
                <a:cs typeface="Arial"/>
              </a:rPr>
              <a:t> </a:t>
            </a:r>
            <a:r>
              <a:rPr sz="2800" spc="-135" dirty="0">
                <a:latin typeface="Arial"/>
                <a:cs typeface="Arial"/>
              </a:rPr>
              <a:t>conv)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800" spc="-100" dirty="0">
                <a:latin typeface="Arial"/>
                <a:cs typeface="Arial"/>
              </a:rPr>
              <a:t>Number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spc="-145" dirty="0">
                <a:latin typeface="Arial"/>
                <a:cs typeface="Arial"/>
              </a:rPr>
              <a:t>channels</a:t>
            </a:r>
            <a:r>
              <a:rPr sz="2800" spc="-385" dirty="0">
                <a:latin typeface="Arial"/>
                <a:cs typeface="Arial"/>
              </a:rPr>
              <a:t> </a:t>
            </a:r>
            <a:r>
              <a:rPr sz="2800" b="1" spc="-245" dirty="0">
                <a:latin typeface="Arial"/>
                <a:cs typeface="Arial"/>
              </a:rPr>
              <a:t>increases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800" spc="-20" dirty="0">
                <a:latin typeface="Arial"/>
                <a:cs typeface="Arial"/>
              </a:rPr>
              <a:t>(total “volume” </a:t>
            </a:r>
            <a:r>
              <a:rPr sz="2800" spc="-150" dirty="0">
                <a:latin typeface="Arial"/>
                <a:cs typeface="Arial"/>
              </a:rPr>
              <a:t>is</a:t>
            </a:r>
            <a:r>
              <a:rPr sz="2800" spc="-395" dirty="0">
                <a:latin typeface="Arial"/>
                <a:cs typeface="Arial"/>
              </a:rPr>
              <a:t> </a:t>
            </a:r>
            <a:r>
              <a:rPr sz="2800" spc="-100" dirty="0">
                <a:latin typeface="Arial"/>
                <a:cs typeface="Arial"/>
              </a:rPr>
              <a:t>preserved!)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31035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able&#10;&#10;Description automatically generated with low confidence">
            <a:extLst>
              <a:ext uri="{FF2B5EF4-FFF2-40B4-BE49-F238E27FC236}">
                <a16:creationId xmlns:a16="http://schemas.microsoft.com/office/drawing/2014/main" id="{B179DF5A-64DC-214A-92CF-2EBA9BDA9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99" y="1483257"/>
            <a:ext cx="10947400" cy="534670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5048" y="369281"/>
            <a:ext cx="532095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65" dirty="0"/>
              <a:t>Hyperparameters for CNN</a:t>
            </a:r>
            <a:endParaRPr spc="-240" dirty="0"/>
          </a:p>
        </p:txBody>
      </p:sp>
      <p:sp>
        <p:nvSpPr>
          <p:cNvPr id="3" name="object 3"/>
          <p:cNvSpPr/>
          <p:nvPr/>
        </p:nvSpPr>
        <p:spPr>
          <a:xfrm>
            <a:off x="6274676" y="318806"/>
            <a:ext cx="5764731" cy="1753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24819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25034" y="2438873"/>
            <a:ext cx="460531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25" dirty="0"/>
              <a:t>Batch</a:t>
            </a:r>
            <a:r>
              <a:rPr lang="zh-CN" altLang="en-US" spc="-225" dirty="0"/>
              <a:t> </a:t>
            </a:r>
            <a:r>
              <a:rPr lang="en-US" altLang="zh-CN" spc="-225" dirty="0"/>
              <a:t>Normalization</a:t>
            </a:r>
            <a:endParaRPr spc="-130" dirty="0"/>
          </a:p>
        </p:txBody>
      </p:sp>
    </p:spTree>
    <p:extLst>
      <p:ext uri="{BB962C8B-B14F-4D97-AF65-F5344CB8AC3E}">
        <p14:creationId xmlns:p14="http://schemas.microsoft.com/office/powerpoint/2010/main" val="3316909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7998" y="314237"/>
            <a:ext cx="1144539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45" dirty="0"/>
              <a:t>Batch</a:t>
            </a:r>
            <a:r>
              <a:rPr lang="en-US" spc="-285" dirty="0"/>
              <a:t> </a:t>
            </a:r>
            <a:r>
              <a:rPr lang="en-US" spc="-150" dirty="0"/>
              <a:t>Normalization: Standardization of Hidden Layers </a:t>
            </a:r>
            <a:endParaRPr spc="-150" dirty="0"/>
          </a:p>
        </p:txBody>
      </p:sp>
      <p:sp>
        <p:nvSpPr>
          <p:cNvPr id="3" name="object 3"/>
          <p:cNvSpPr txBox="1"/>
          <p:nvPr/>
        </p:nvSpPr>
        <p:spPr>
          <a:xfrm>
            <a:off x="488642" y="1223771"/>
            <a:ext cx="11212195" cy="2996782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629285">
              <a:lnSpc>
                <a:spcPts val="3790"/>
              </a:lnSpc>
              <a:spcBef>
                <a:spcPts val="265"/>
              </a:spcBef>
            </a:pPr>
            <a:r>
              <a:rPr lang="en-US" sz="3200" spc="-130" dirty="0">
                <a:latin typeface="Arial"/>
                <a:cs typeface="Arial"/>
              </a:rPr>
              <a:t>Recall: we do normalization for the input of the DNN.</a:t>
            </a:r>
          </a:p>
          <a:p>
            <a:pPr marL="12700" marR="629285">
              <a:lnSpc>
                <a:spcPts val="3790"/>
              </a:lnSpc>
              <a:spcBef>
                <a:spcPts val="265"/>
              </a:spcBef>
            </a:pPr>
            <a:endParaRPr lang="en-US" sz="3200" spc="-130" dirty="0">
              <a:latin typeface="Arial"/>
              <a:cs typeface="Arial"/>
            </a:endParaRPr>
          </a:p>
          <a:p>
            <a:pPr marL="12700" marR="629285">
              <a:lnSpc>
                <a:spcPts val="3790"/>
              </a:lnSpc>
              <a:spcBef>
                <a:spcPts val="265"/>
              </a:spcBef>
            </a:pPr>
            <a:r>
              <a:rPr sz="3200" spc="-130" dirty="0">
                <a:latin typeface="Arial"/>
                <a:cs typeface="Arial"/>
              </a:rPr>
              <a:t>Idea: </a:t>
            </a:r>
            <a:r>
              <a:rPr sz="3200" spc="-65" dirty="0">
                <a:latin typeface="Arial"/>
                <a:cs typeface="Arial"/>
              </a:rPr>
              <a:t>“Normalize” </a:t>
            </a:r>
            <a:r>
              <a:rPr sz="3200" spc="-35" dirty="0">
                <a:latin typeface="Arial"/>
                <a:cs typeface="Arial"/>
              </a:rPr>
              <a:t>the </a:t>
            </a:r>
            <a:r>
              <a:rPr sz="3200" spc="-55" dirty="0">
                <a:latin typeface="Arial"/>
                <a:cs typeface="Arial"/>
              </a:rPr>
              <a:t>outputs </a:t>
            </a:r>
            <a:r>
              <a:rPr sz="3200" spc="-5" dirty="0">
                <a:latin typeface="Arial"/>
                <a:cs typeface="Arial"/>
              </a:rPr>
              <a:t>of </a:t>
            </a:r>
            <a:r>
              <a:rPr sz="3200" spc="-250" dirty="0">
                <a:latin typeface="Arial"/>
                <a:cs typeface="Arial"/>
              </a:rPr>
              <a:t>a </a:t>
            </a:r>
            <a:r>
              <a:rPr sz="3200" spc="-125" dirty="0">
                <a:latin typeface="Arial"/>
                <a:cs typeface="Arial"/>
              </a:rPr>
              <a:t>layer </a:t>
            </a:r>
            <a:r>
              <a:rPr sz="3200" spc="-225" dirty="0">
                <a:latin typeface="Arial"/>
                <a:cs typeface="Arial"/>
              </a:rPr>
              <a:t>so </a:t>
            </a:r>
            <a:r>
              <a:rPr sz="3200" spc="-70" dirty="0">
                <a:latin typeface="Arial"/>
                <a:cs typeface="Arial"/>
              </a:rPr>
              <a:t>they </a:t>
            </a:r>
            <a:r>
              <a:rPr sz="3200" spc="-195" dirty="0">
                <a:latin typeface="Arial"/>
                <a:cs typeface="Arial"/>
              </a:rPr>
              <a:t>have </a:t>
            </a:r>
            <a:r>
              <a:rPr sz="3200" spc="-180" dirty="0">
                <a:latin typeface="Arial"/>
                <a:cs typeface="Arial"/>
              </a:rPr>
              <a:t>zero</a:t>
            </a:r>
            <a:r>
              <a:rPr sz="3200" spc="-630" dirty="0">
                <a:latin typeface="Arial"/>
                <a:cs typeface="Arial"/>
              </a:rPr>
              <a:t> </a:t>
            </a:r>
            <a:r>
              <a:rPr sz="3200" spc="-165" dirty="0">
                <a:latin typeface="Arial"/>
                <a:cs typeface="Arial"/>
              </a:rPr>
              <a:t>mean  </a:t>
            </a:r>
            <a:r>
              <a:rPr sz="3200" spc="-150" dirty="0">
                <a:latin typeface="Arial"/>
                <a:cs typeface="Arial"/>
              </a:rPr>
              <a:t>and </a:t>
            </a:r>
            <a:r>
              <a:rPr sz="3200" dirty="0">
                <a:latin typeface="Arial"/>
                <a:cs typeface="Arial"/>
              </a:rPr>
              <a:t>unit</a:t>
            </a:r>
            <a:r>
              <a:rPr sz="3200" spc="-180" dirty="0">
                <a:latin typeface="Arial"/>
                <a:cs typeface="Arial"/>
              </a:rPr>
              <a:t> </a:t>
            </a:r>
            <a:r>
              <a:rPr sz="3200" spc="-145" dirty="0">
                <a:latin typeface="Arial"/>
                <a:cs typeface="Arial"/>
              </a:rPr>
              <a:t>variance</a:t>
            </a:r>
            <a:r>
              <a:rPr lang="en-US" sz="3200" spc="-145" dirty="0">
                <a:latin typeface="Arial"/>
                <a:cs typeface="Arial"/>
              </a:rPr>
              <a:t>.</a:t>
            </a:r>
            <a:endParaRPr sz="3200" dirty="0">
              <a:latin typeface="Arial"/>
              <a:cs typeface="Arial"/>
            </a:endParaRPr>
          </a:p>
          <a:p>
            <a:pPr marL="12700" marR="5080">
              <a:lnSpc>
                <a:spcPts val="7700"/>
              </a:lnSpc>
              <a:spcBef>
                <a:spcPts val="790"/>
              </a:spcBef>
            </a:pPr>
            <a:r>
              <a:rPr sz="3200" spc="-195" dirty="0">
                <a:latin typeface="Arial"/>
                <a:cs typeface="Arial"/>
              </a:rPr>
              <a:t>Why? </a:t>
            </a:r>
            <a:r>
              <a:rPr sz="3200" spc="-190" dirty="0">
                <a:latin typeface="Arial"/>
                <a:cs typeface="Arial"/>
              </a:rPr>
              <a:t>Helps </a:t>
            </a:r>
            <a:r>
              <a:rPr lang="en-US" sz="3200" spc="-140" dirty="0">
                <a:latin typeface="Arial"/>
                <a:cs typeface="Arial"/>
              </a:rPr>
              <a:t>speed up the training.</a:t>
            </a:r>
            <a:endParaRPr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05031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8642" y="311313"/>
            <a:ext cx="1127506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5" dirty="0"/>
              <a:t>Batch</a:t>
            </a:r>
            <a:r>
              <a:rPr spc="-285" dirty="0"/>
              <a:t> </a:t>
            </a:r>
            <a:r>
              <a:rPr spc="-150" dirty="0"/>
              <a:t>Normalization</a:t>
            </a:r>
            <a:r>
              <a:rPr lang="en-US" spc="-150" dirty="0"/>
              <a:t>: Standardization of Hidden Layers </a:t>
            </a:r>
            <a:endParaRPr spc="-150" dirty="0"/>
          </a:p>
        </p:txBody>
      </p:sp>
      <p:pic>
        <p:nvPicPr>
          <p:cNvPr id="26" name="Picture 25" descr="Text, letter&#10;&#10;Description automatically generated">
            <a:extLst>
              <a:ext uri="{FF2B5EF4-FFF2-40B4-BE49-F238E27FC236}">
                <a16:creationId xmlns:a16="http://schemas.microsoft.com/office/drawing/2014/main" id="{98A63CF0-2474-A740-AD99-6843E8E60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36" y="1282700"/>
            <a:ext cx="112776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8594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8642" y="311313"/>
            <a:ext cx="1127506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5" dirty="0"/>
              <a:t>Batch</a:t>
            </a:r>
            <a:r>
              <a:rPr spc="-285" dirty="0"/>
              <a:t> </a:t>
            </a:r>
            <a:r>
              <a:rPr spc="-150" dirty="0"/>
              <a:t>Normalization</a:t>
            </a:r>
            <a:r>
              <a:rPr lang="en-US" spc="-150" dirty="0"/>
              <a:t>: Standardization of Hidden Layers </a:t>
            </a:r>
            <a:endParaRPr spc="-150" dirty="0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3C4164E0-060D-904B-978C-6D40596F0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22" y="1136487"/>
            <a:ext cx="117729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96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8642" y="311313"/>
            <a:ext cx="1127506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5" dirty="0"/>
              <a:t>Batch</a:t>
            </a:r>
            <a:r>
              <a:rPr spc="-285" dirty="0"/>
              <a:t> </a:t>
            </a:r>
            <a:r>
              <a:rPr spc="-150" dirty="0"/>
              <a:t>Normalization</a:t>
            </a:r>
            <a:r>
              <a:rPr lang="en-US" spc="-150" dirty="0"/>
              <a:t>: Standardization of Hidden Layers </a:t>
            </a:r>
            <a:endParaRPr spc="-150" dirty="0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7303BFC0-29E0-2544-A613-1E2066AA6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42" y="1238087"/>
            <a:ext cx="11417300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01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87922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5" dirty="0"/>
              <a:t>Components </a:t>
            </a:r>
            <a:r>
              <a:rPr spc="-30" dirty="0"/>
              <a:t>of </a:t>
            </a:r>
            <a:r>
              <a:rPr spc="-345" dirty="0"/>
              <a:t>a </a:t>
            </a:r>
            <a:r>
              <a:rPr spc="-215" dirty="0"/>
              <a:t>Fully-Connected</a:t>
            </a:r>
            <a:r>
              <a:rPr spc="-240" dirty="0"/>
              <a:t> </a:t>
            </a:r>
            <a:r>
              <a:rPr spc="-130" dirty="0"/>
              <a:t>Network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91989" y="1887942"/>
            <a:ext cx="412115" cy="1341755"/>
          </a:xfrm>
          <a:prstGeom prst="rect">
            <a:avLst/>
          </a:prstGeom>
          <a:solidFill>
            <a:srgbClr val="E7E6E6"/>
          </a:solidFill>
          <a:ln w="8766">
            <a:solidFill>
              <a:srgbClr val="44546A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3250">
              <a:latin typeface="Times New Roman"/>
              <a:cs typeface="Times New Roman"/>
            </a:endParaRPr>
          </a:p>
          <a:p>
            <a:pPr marR="3175" algn="ctr">
              <a:lnSpc>
                <a:spcPct val="100000"/>
              </a:lnSpc>
            </a:pPr>
            <a:r>
              <a:rPr sz="2200" spc="-145" dirty="0">
                <a:latin typeface="Arial"/>
                <a:cs typeface="Arial"/>
              </a:rPr>
              <a:t>x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28132" y="2194785"/>
            <a:ext cx="412115" cy="789305"/>
          </a:xfrm>
          <a:prstGeom prst="rect">
            <a:avLst/>
          </a:prstGeom>
          <a:solidFill>
            <a:srgbClr val="E7E6E6"/>
          </a:solidFill>
          <a:ln w="8766">
            <a:solidFill>
              <a:srgbClr val="44546A"/>
            </a:solidFill>
          </a:ln>
        </p:spPr>
        <p:txBody>
          <a:bodyPr vert="horz" wrap="square" lIns="0" tIns="204470" rIns="0" bIns="0" rtlCol="0">
            <a:spAutoFit/>
          </a:bodyPr>
          <a:lstStyle/>
          <a:p>
            <a:pPr marL="126364">
              <a:lnSpc>
                <a:spcPct val="100000"/>
              </a:lnSpc>
              <a:spcBef>
                <a:spcPts val="1610"/>
              </a:spcBef>
            </a:pPr>
            <a:r>
              <a:rPr sz="2200" spc="-65" dirty="0">
                <a:latin typeface="Arial"/>
                <a:cs typeface="Arial"/>
              </a:rPr>
              <a:t>h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04036" y="2983813"/>
            <a:ext cx="832485" cy="250825"/>
          </a:xfrm>
          <a:custGeom>
            <a:avLst/>
            <a:gdLst/>
            <a:ahLst/>
            <a:cxnLst/>
            <a:rect l="l" t="t" r="r" b="b"/>
            <a:pathLst>
              <a:path w="832485" h="250825">
                <a:moveTo>
                  <a:pt x="0" y="250380"/>
                </a:moveTo>
                <a:lnTo>
                  <a:pt x="832300" y="0"/>
                </a:lnTo>
              </a:path>
            </a:pathLst>
          </a:custGeom>
          <a:ln w="876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04036" y="1896709"/>
            <a:ext cx="840105" cy="302260"/>
          </a:xfrm>
          <a:custGeom>
            <a:avLst/>
            <a:gdLst/>
            <a:ahLst/>
            <a:cxnLst/>
            <a:rect l="l" t="t" r="r" b="b"/>
            <a:pathLst>
              <a:path w="840105" h="302260">
                <a:moveTo>
                  <a:pt x="0" y="0"/>
                </a:moveTo>
                <a:lnTo>
                  <a:pt x="839753" y="302002"/>
                </a:lnTo>
              </a:path>
            </a:pathLst>
          </a:custGeom>
          <a:ln w="876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334411" y="2370126"/>
            <a:ext cx="412115" cy="438784"/>
          </a:xfrm>
          <a:prstGeom prst="rect">
            <a:avLst/>
          </a:prstGeom>
          <a:solidFill>
            <a:srgbClr val="E7E6E6"/>
          </a:solidFill>
          <a:ln w="8766">
            <a:solidFill>
              <a:srgbClr val="44546A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R="19685" algn="ctr">
              <a:lnSpc>
                <a:spcPct val="100000"/>
              </a:lnSpc>
              <a:spcBef>
                <a:spcPts val="229"/>
              </a:spcBef>
            </a:pPr>
            <a:r>
              <a:rPr sz="2200" spc="-240" dirty="0">
                <a:latin typeface="Arial"/>
                <a:cs typeface="Arial"/>
              </a:rPr>
              <a:t>s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22646" y="2194785"/>
            <a:ext cx="920750" cy="184785"/>
          </a:xfrm>
          <a:custGeom>
            <a:avLst/>
            <a:gdLst/>
            <a:ahLst/>
            <a:cxnLst/>
            <a:rect l="l" t="t" r="r" b="b"/>
            <a:pathLst>
              <a:path w="920750" h="184785">
                <a:moveTo>
                  <a:pt x="0" y="0"/>
                </a:moveTo>
                <a:lnTo>
                  <a:pt x="920637" y="184403"/>
                </a:lnTo>
              </a:path>
            </a:pathLst>
          </a:custGeom>
          <a:ln w="876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40179" y="2799707"/>
            <a:ext cx="891540" cy="184785"/>
          </a:xfrm>
          <a:custGeom>
            <a:avLst/>
            <a:gdLst/>
            <a:ahLst/>
            <a:cxnLst/>
            <a:rect l="l" t="t" r="r" b="b"/>
            <a:pathLst>
              <a:path w="891539" h="184785">
                <a:moveTo>
                  <a:pt x="0" y="184403"/>
                </a:moveTo>
                <a:lnTo>
                  <a:pt x="891375" y="0"/>
                </a:lnTo>
              </a:path>
            </a:pathLst>
          </a:custGeom>
          <a:ln w="876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88935" y="1752600"/>
            <a:ext cx="1816607" cy="15026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669802" y="1158747"/>
            <a:ext cx="82346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25440" algn="l"/>
              </a:tabLst>
            </a:pPr>
            <a:r>
              <a:rPr sz="2800" spc="-140" dirty="0">
                <a:latin typeface="Arial"/>
                <a:cs typeface="Arial"/>
              </a:rPr>
              <a:t>Fully-Connected</a:t>
            </a:r>
            <a:r>
              <a:rPr sz="2800" spc="-125" dirty="0">
                <a:latin typeface="Arial"/>
                <a:cs typeface="Arial"/>
              </a:rPr>
              <a:t> </a:t>
            </a:r>
            <a:r>
              <a:rPr sz="2800" spc="-220" dirty="0">
                <a:latin typeface="Arial"/>
                <a:cs typeface="Arial"/>
              </a:rPr>
              <a:t>Layers	</a:t>
            </a:r>
            <a:r>
              <a:rPr sz="2800" spc="-75" dirty="0">
                <a:latin typeface="Arial"/>
                <a:cs typeface="Arial"/>
              </a:rPr>
              <a:t>Activation</a:t>
            </a:r>
            <a:r>
              <a:rPr sz="2800" spc="-185" dirty="0">
                <a:latin typeface="Arial"/>
                <a:cs typeface="Arial"/>
              </a:rPr>
              <a:t> </a:t>
            </a:r>
            <a:r>
              <a:rPr sz="2800" spc="-105" dirty="0">
                <a:latin typeface="Arial"/>
                <a:cs typeface="Arial"/>
              </a:rPr>
              <a:t>Function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85073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8642" y="311313"/>
            <a:ext cx="1127506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5" dirty="0"/>
              <a:t>Batch</a:t>
            </a:r>
            <a:r>
              <a:rPr spc="-285" dirty="0"/>
              <a:t> </a:t>
            </a:r>
            <a:r>
              <a:rPr spc="-150" dirty="0"/>
              <a:t>Normalization</a:t>
            </a:r>
            <a:r>
              <a:rPr lang="en-US" spc="-150" dirty="0"/>
              <a:t>: Standardization of Hidden Layers </a:t>
            </a:r>
            <a:endParaRPr spc="-150" dirty="0"/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0DED32F1-8E57-CF4F-9B25-CA00C0F52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001245"/>
            <a:ext cx="11645900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7953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1395264-8B50-B84F-8808-7AFB0C919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" y="501650"/>
            <a:ext cx="1159510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8141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BA00AD48-98B1-B043-904A-094014D54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584200"/>
            <a:ext cx="115316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325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41497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5" dirty="0"/>
              <a:t>Batch</a:t>
            </a:r>
            <a:r>
              <a:rPr spc="-285" dirty="0"/>
              <a:t> </a:t>
            </a:r>
            <a:r>
              <a:rPr spc="-150" dirty="0"/>
              <a:t>Normalization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7636" y="1512765"/>
            <a:ext cx="2064385" cy="449580"/>
          </a:xfrm>
          <a:prstGeom prst="rect">
            <a:avLst/>
          </a:prstGeom>
          <a:solidFill>
            <a:srgbClr val="F3F3F3"/>
          </a:solidFill>
          <a:ln w="9525">
            <a:solidFill>
              <a:srgbClr val="44546A"/>
            </a:solidFill>
          </a:ln>
        </p:spPr>
        <p:txBody>
          <a:bodyPr vert="horz" wrap="square" lIns="0" tIns="107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5"/>
              </a:spcBef>
            </a:pPr>
            <a:r>
              <a:rPr sz="2500" spc="-465" dirty="0">
                <a:latin typeface="Arial"/>
                <a:cs typeface="Arial"/>
              </a:rPr>
              <a:t>FC</a:t>
            </a:r>
            <a:endParaRPr sz="2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7636" y="2228993"/>
            <a:ext cx="2064385" cy="449580"/>
          </a:xfrm>
          <a:prstGeom prst="rect">
            <a:avLst/>
          </a:prstGeom>
          <a:solidFill>
            <a:srgbClr val="D9EAD3"/>
          </a:solidFill>
          <a:ln w="9525">
            <a:solidFill>
              <a:srgbClr val="44546A"/>
            </a:solidFill>
          </a:ln>
        </p:spPr>
        <p:txBody>
          <a:bodyPr vert="horz" wrap="square" lIns="0" tIns="107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5"/>
              </a:spcBef>
            </a:pPr>
            <a:r>
              <a:rPr sz="2500" spc="-260" dirty="0">
                <a:latin typeface="Arial"/>
                <a:cs typeface="Arial"/>
              </a:rPr>
              <a:t>BN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01469" y="1961849"/>
            <a:ext cx="76200" cy="2427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07636" y="2899134"/>
            <a:ext cx="2064385" cy="449580"/>
          </a:xfrm>
          <a:prstGeom prst="rect">
            <a:avLst/>
          </a:prstGeom>
          <a:solidFill>
            <a:srgbClr val="F3F3F3"/>
          </a:solidFill>
          <a:ln w="9525">
            <a:solidFill>
              <a:srgbClr val="44546A"/>
            </a:solidFill>
          </a:ln>
        </p:spPr>
        <p:txBody>
          <a:bodyPr vert="horz" wrap="square" lIns="0" tIns="82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5"/>
              </a:spcBef>
            </a:pPr>
            <a:r>
              <a:rPr sz="2500" spc="-65" dirty="0">
                <a:latin typeface="Arial"/>
                <a:cs typeface="Arial"/>
              </a:rPr>
              <a:t>tanh</a:t>
            </a:r>
            <a:endParaRPr sz="25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01469" y="1018095"/>
            <a:ext cx="76200" cy="494665"/>
          </a:xfrm>
          <a:custGeom>
            <a:avLst/>
            <a:gdLst/>
            <a:ahLst/>
            <a:cxnLst/>
            <a:rect l="l" t="t" r="r" b="b"/>
            <a:pathLst>
              <a:path w="76200" h="494665">
                <a:moveTo>
                  <a:pt x="33337" y="418470"/>
                </a:moveTo>
                <a:lnTo>
                  <a:pt x="0" y="418470"/>
                </a:lnTo>
                <a:lnTo>
                  <a:pt x="38100" y="494670"/>
                </a:lnTo>
                <a:lnTo>
                  <a:pt x="69850" y="431170"/>
                </a:lnTo>
                <a:lnTo>
                  <a:pt x="33337" y="431170"/>
                </a:lnTo>
                <a:lnTo>
                  <a:pt x="33337" y="418470"/>
                </a:lnTo>
                <a:close/>
              </a:path>
              <a:path w="76200" h="494665">
                <a:moveTo>
                  <a:pt x="42861" y="0"/>
                </a:moveTo>
                <a:lnTo>
                  <a:pt x="33336" y="0"/>
                </a:lnTo>
                <a:lnTo>
                  <a:pt x="33337" y="431170"/>
                </a:lnTo>
                <a:lnTo>
                  <a:pt x="42862" y="431170"/>
                </a:lnTo>
                <a:lnTo>
                  <a:pt x="42861" y="0"/>
                </a:lnTo>
                <a:close/>
              </a:path>
              <a:path w="76200" h="494665">
                <a:moveTo>
                  <a:pt x="76200" y="418470"/>
                </a:moveTo>
                <a:lnTo>
                  <a:pt x="42862" y="418470"/>
                </a:lnTo>
                <a:lnTo>
                  <a:pt x="42862" y="431170"/>
                </a:lnTo>
                <a:lnTo>
                  <a:pt x="69850" y="431170"/>
                </a:lnTo>
                <a:lnTo>
                  <a:pt x="76200" y="41847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01469" y="2672863"/>
            <a:ext cx="76200" cy="2427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07636" y="3675401"/>
            <a:ext cx="2064385" cy="449580"/>
          </a:xfrm>
          <a:prstGeom prst="rect">
            <a:avLst/>
          </a:prstGeom>
          <a:solidFill>
            <a:srgbClr val="F3F3F3"/>
          </a:solidFill>
          <a:ln w="9525">
            <a:solidFill>
              <a:srgbClr val="44546A"/>
            </a:solidFill>
          </a:ln>
        </p:spPr>
        <p:txBody>
          <a:bodyPr vert="horz" wrap="square" lIns="0" tIns="8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2500" spc="-465" dirty="0">
                <a:latin typeface="Arial"/>
                <a:cs typeface="Arial"/>
              </a:rPr>
              <a:t>FC</a:t>
            </a:r>
            <a:endParaRPr sz="25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07636" y="4391628"/>
            <a:ext cx="2064385" cy="449580"/>
          </a:xfrm>
          <a:prstGeom prst="rect">
            <a:avLst/>
          </a:prstGeom>
          <a:solidFill>
            <a:srgbClr val="D9EAD3"/>
          </a:solidFill>
          <a:ln w="9525">
            <a:solidFill>
              <a:srgbClr val="44546A"/>
            </a:solidFill>
          </a:ln>
        </p:spPr>
        <p:txBody>
          <a:bodyPr vert="horz" wrap="square" lIns="0" tIns="8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2500" spc="-260" dirty="0">
                <a:latin typeface="Arial"/>
                <a:cs typeface="Arial"/>
              </a:rPr>
              <a:t>BN</a:t>
            </a:r>
            <a:endParaRPr sz="25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01469" y="4124485"/>
            <a:ext cx="76200" cy="2427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01469" y="3371738"/>
            <a:ext cx="76200" cy="307975"/>
          </a:xfrm>
          <a:custGeom>
            <a:avLst/>
            <a:gdLst/>
            <a:ahLst/>
            <a:cxnLst/>
            <a:rect l="l" t="t" r="r" b="b"/>
            <a:pathLst>
              <a:path w="76200" h="307975">
                <a:moveTo>
                  <a:pt x="33337" y="231319"/>
                </a:moveTo>
                <a:lnTo>
                  <a:pt x="0" y="231320"/>
                </a:lnTo>
                <a:lnTo>
                  <a:pt x="38100" y="307519"/>
                </a:lnTo>
                <a:lnTo>
                  <a:pt x="69850" y="244019"/>
                </a:lnTo>
                <a:lnTo>
                  <a:pt x="33337" y="244019"/>
                </a:lnTo>
                <a:lnTo>
                  <a:pt x="33337" y="231319"/>
                </a:lnTo>
                <a:close/>
              </a:path>
              <a:path w="76200" h="307975">
                <a:moveTo>
                  <a:pt x="42862" y="231319"/>
                </a:moveTo>
                <a:lnTo>
                  <a:pt x="33337" y="231319"/>
                </a:lnTo>
                <a:lnTo>
                  <a:pt x="33337" y="244019"/>
                </a:lnTo>
                <a:lnTo>
                  <a:pt x="42862" y="244019"/>
                </a:lnTo>
                <a:lnTo>
                  <a:pt x="42862" y="231319"/>
                </a:lnTo>
                <a:close/>
              </a:path>
              <a:path w="76200" h="307975">
                <a:moveTo>
                  <a:pt x="76200" y="231319"/>
                </a:moveTo>
                <a:lnTo>
                  <a:pt x="42862" y="231319"/>
                </a:lnTo>
                <a:lnTo>
                  <a:pt x="42862" y="244019"/>
                </a:lnTo>
                <a:lnTo>
                  <a:pt x="69850" y="244019"/>
                </a:lnTo>
                <a:lnTo>
                  <a:pt x="76200" y="231319"/>
                </a:lnTo>
                <a:close/>
              </a:path>
              <a:path w="76200" h="307975">
                <a:moveTo>
                  <a:pt x="42861" y="0"/>
                </a:moveTo>
                <a:lnTo>
                  <a:pt x="33336" y="0"/>
                </a:lnTo>
                <a:lnTo>
                  <a:pt x="33337" y="231319"/>
                </a:lnTo>
                <a:lnTo>
                  <a:pt x="42862" y="231319"/>
                </a:lnTo>
                <a:lnTo>
                  <a:pt x="42861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01469" y="4835499"/>
            <a:ext cx="76200" cy="2427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07636" y="5061771"/>
            <a:ext cx="2064385" cy="449580"/>
          </a:xfrm>
          <a:prstGeom prst="rect">
            <a:avLst/>
          </a:prstGeom>
          <a:solidFill>
            <a:srgbClr val="F3F3F3"/>
          </a:solidFill>
          <a:ln w="9525">
            <a:solidFill>
              <a:srgbClr val="44546A"/>
            </a:solidFill>
          </a:ln>
        </p:spPr>
        <p:txBody>
          <a:bodyPr vert="horz" wrap="square" lIns="0" tIns="95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2500" spc="-65" dirty="0">
                <a:latin typeface="Arial"/>
                <a:cs typeface="Arial"/>
              </a:rPr>
              <a:t>tanh</a:t>
            </a:r>
            <a:endParaRPr sz="25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01469" y="5510855"/>
            <a:ext cx="76200" cy="318135"/>
          </a:xfrm>
          <a:custGeom>
            <a:avLst/>
            <a:gdLst/>
            <a:ahLst/>
            <a:cxnLst/>
            <a:rect l="l" t="t" r="r" b="b"/>
            <a:pathLst>
              <a:path w="76200" h="318135">
                <a:moveTo>
                  <a:pt x="33337" y="241316"/>
                </a:moveTo>
                <a:lnTo>
                  <a:pt x="0" y="241316"/>
                </a:lnTo>
                <a:lnTo>
                  <a:pt x="38100" y="317516"/>
                </a:lnTo>
                <a:lnTo>
                  <a:pt x="69849" y="254016"/>
                </a:lnTo>
                <a:lnTo>
                  <a:pt x="33337" y="254016"/>
                </a:lnTo>
                <a:lnTo>
                  <a:pt x="33337" y="241316"/>
                </a:lnTo>
                <a:close/>
              </a:path>
              <a:path w="76200" h="318135">
                <a:moveTo>
                  <a:pt x="42862" y="241316"/>
                </a:moveTo>
                <a:lnTo>
                  <a:pt x="33337" y="241316"/>
                </a:lnTo>
                <a:lnTo>
                  <a:pt x="33337" y="254016"/>
                </a:lnTo>
                <a:lnTo>
                  <a:pt x="42862" y="254016"/>
                </a:lnTo>
                <a:lnTo>
                  <a:pt x="42862" y="241316"/>
                </a:lnTo>
                <a:close/>
              </a:path>
              <a:path w="76200" h="318135">
                <a:moveTo>
                  <a:pt x="76200" y="241316"/>
                </a:moveTo>
                <a:lnTo>
                  <a:pt x="42862" y="241316"/>
                </a:lnTo>
                <a:lnTo>
                  <a:pt x="42862" y="254016"/>
                </a:lnTo>
                <a:lnTo>
                  <a:pt x="33337" y="254016"/>
                </a:lnTo>
                <a:lnTo>
                  <a:pt x="69849" y="254016"/>
                </a:lnTo>
                <a:lnTo>
                  <a:pt x="76200" y="241316"/>
                </a:lnTo>
                <a:close/>
              </a:path>
              <a:path w="76200" h="318135">
                <a:moveTo>
                  <a:pt x="42861" y="0"/>
                </a:moveTo>
                <a:lnTo>
                  <a:pt x="33336" y="0"/>
                </a:lnTo>
                <a:lnTo>
                  <a:pt x="33337" y="241316"/>
                </a:lnTo>
                <a:lnTo>
                  <a:pt x="42862" y="241316"/>
                </a:lnTo>
                <a:lnTo>
                  <a:pt x="42861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383754" y="1461515"/>
            <a:ext cx="6286500" cy="14916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85"/>
              </a:spcBef>
            </a:pPr>
            <a:r>
              <a:rPr sz="3200" spc="-155" dirty="0">
                <a:solidFill>
                  <a:srgbClr val="38761D"/>
                </a:solidFill>
                <a:latin typeface="Arial"/>
                <a:cs typeface="Arial"/>
              </a:rPr>
              <a:t>Usually </a:t>
            </a:r>
            <a:r>
              <a:rPr sz="3200" spc="-95" dirty="0">
                <a:solidFill>
                  <a:srgbClr val="38761D"/>
                </a:solidFill>
                <a:latin typeface="Arial"/>
                <a:cs typeface="Arial"/>
              </a:rPr>
              <a:t>inserted </a:t>
            </a:r>
            <a:r>
              <a:rPr sz="3200" spc="-35" dirty="0">
                <a:solidFill>
                  <a:srgbClr val="38761D"/>
                </a:solidFill>
                <a:latin typeface="Arial"/>
                <a:cs typeface="Arial"/>
              </a:rPr>
              <a:t>after </a:t>
            </a:r>
            <a:r>
              <a:rPr sz="3200" spc="-140" dirty="0">
                <a:solidFill>
                  <a:srgbClr val="38761D"/>
                </a:solidFill>
                <a:latin typeface="Arial"/>
                <a:cs typeface="Arial"/>
              </a:rPr>
              <a:t>Fully</a:t>
            </a:r>
            <a:r>
              <a:rPr sz="3200" spc="-434" dirty="0">
                <a:solidFill>
                  <a:srgbClr val="38761D"/>
                </a:solidFill>
                <a:latin typeface="Arial"/>
                <a:cs typeface="Arial"/>
              </a:rPr>
              <a:t> </a:t>
            </a:r>
            <a:r>
              <a:rPr sz="3200" spc="-170" dirty="0">
                <a:solidFill>
                  <a:srgbClr val="38761D"/>
                </a:solidFill>
                <a:latin typeface="Arial"/>
                <a:cs typeface="Arial"/>
              </a:rPr>
              <a:t>Connected  </a:t>
            </a:r>
            <a:r>
              <a:rPr sz="3200" spc="-25" dirty="0">
                <a:solidFill>
                  <a:srgbClr val="38761D"/>
                </a:solidFill>
                <a:latin typeface="Arial"/>
                <a:cs typeface="Arial"/>
              </a:rPr>
              <a:t>or </a:t>
            </a:r>
            <a:r>
              <a:rPr sz="3200" spc="-114" dirty="0">
                <a:solidFill>
                  <a:srgbClr val="38761D"/>
                </a:solidFill>
                <a:latin typeface="Arial"/>
                <a:cs typeface="Arial"/>
              </a:rPr>
              <a:t>Convolutional </a:t>
            </a:r>
            <a:r>
              <a:rPr sz="3200" spc="-160" dirty="0">
                <a:solidFill>
                  <a:srgbClr val="38761D"/>
                </a:solidFill>
                <a:latin typeface="Arial"/>
                <a:cs typeface="Arial"/>
              </a:rPr>
              <a:t>layers, </a:t>
            </a:r>
            <a:r>
              <a:rPr sz="3200" spc="-155" dirty="0">
                <a:solidFill>
                  <a:srgbClr val="38761D"/>
                </a:solidFill>
                <a:latin typeface="Arial"/>
                <a:cs typeface="Arial"/>
              </a:rPr>
              <a:t>and </a:t>
            </a:r>
            <a:r>
              <a:rPr sz="3200" spc="-100" dirty="0">
                <a:solidFill>
                  <a:srgbClr val="38761D"/>
                </a:solidFill>
                <a:latin typeface="Arial"/>
                <a:cs typeface="Arial"/>
              </a:rPr>
              <a:t>before  </a:t>
            </a:r>
            <a:r>
              <a:rPr sz="3200" spc="-80" dirty="0">
                <a:solidFill>
                  <a:srgbClr val="38761D"/>
                </a:solidFill>
                <a:latin typeface="Arial"/>
                <a:cs typeface="Arial"/>
              </a:rPr>
              <a:t>nonlinearity.</a:t>
            </a:r>
            <a:endParaRPr sz="32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375087" y="2415119"/>
            <a:ext cx="582930" cy="76200"/>
          </a:xfrm>
          <a:custGeom>
            <a:avLst/>
            <a:gdLst/>
            <a:ahLst/>
            <a:cxnLst/>
            <a:rect l="l" t="t" r="r" b="b"/>
            <a:pathLst>
              <a:path w="582929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2862"/>
                </a:lnTo>
                <a:lnTo>
                  <a:pt x="63500" y="42862"/>
                </a:lnTo>
                <a:lnTo>
                  <a:pt x="63500" y="33337"/>
                </a:lnTo>
                <a:lnTo>
                  <a:pt x="76200" y="33337"/>
                </a:lnTo>
                <a:lnTo>
                  <a:pt x="76200" y="0"/>
                </a:lnTo>
                <a:close/>
              </a:path>
              <a:path w="582929" h="76200">
                <a:moveTo>
                  <a:pt x="76200" y="33337"/>
                </a:moveTo>
                <a:lnTo>
                  <a:pt x="76200" y="42862"/>
                </a:lnTo>
                <a:lnTo>
                  <a:pt x="582648" y="42863"/>
                </a:lnTo>
                <a:lnTo>
                  <a:pt x="582648" y="33338"/>
                </a:lnTo>
                <a:lnTo>
                  <a:pt x="76200" y="33337"/>
                </a:lnTo>
                <a:close/>
              </a:path>
              <a:path w="582929" h="76200">
                <a:moveTo>
                  <a:pt x="63500" y="33337"/>
                </a:moveTo>
                <a:lnTo>
                  <a:pt x="63500" y="42862"/>
                </a:lnTo>
                <a:lnTo>
                  <a:pt x="76200" y="42862"/>
                </a:lnTo>
                <a:lnTo>
                  <a:pt x="76200" y="33337"/>
                </a:lnTo>
                <a:lnTo>
                  <a:pt x="63500" y="33337"/>
                </a:lnTo>
                <a:close/>
              </a:path>
              <a:path w="582929" h="76200">
                <a:moveTo>
                  <a:pt x="76200" y="33337"/>
                </a:moveTo>
                <a:lnTo>
                  <a:pt x="63500" y="33337"/>
                </a:lnTo>
                <a:lnTo>
                  <a:pt x="76200" y="33337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93780" y="2718606"/>
            <a:ext cx="704850" cy="1798955"/>
          </a:xfrm>
          <a:custGeom>
            <a:avLst/>
            <a:gdLst/>
            <a:ahLst/>
            <a:cxnLst/>
            <a:rect l="l" t="t" r="r" b="b"/>
            <a:pathLst>
              <a:path w="704850" h="1798954">
                <a:moveTo>
                  <a:pt x="0" y="1713641"/>
                </a:moveTo>
                <a:lnTo>
                  <a:pt x="8158" y="1798443"/>
                </a:lnTo>
                <a:lnTo>
                  <a:pt x="71106" y="1741035"/>
                </a:lnTo>
                <a:lnTo>
                  <a:pt x="70763" y="1740903"/>
                </a:lnTo>
                <a:lnTo>
                  <a:pt x="35430" y="1740903"/>
                </a:lnTo>
                <a:lnTo>
                  <a:pt x="26541" y="1737479"/>
                </a:lnTo>
                <a:lnTo>
                  <a:pt x="31108" y="1725626"/>
                </a:lnTo>
                <a:lnTo>
                  <a:pt x="0" y="1713641"/>
                </a:lnTo>
                <a:close/>
              </a:path>
              <a:path w="704850" h="1798954">
                <a:moveTo>
                  <a:pt x="31108" y="1725626"/>
                </a:moveTo>
                <a:lnTo>
                  <a:pt x="26541" y="1737479"/>
                </a:lnTo>
                <a:lnTo>
                  <a:pt x="35430" y="1740903"/>
                </a:lnTo>
                <a:lnTo>
                  <a:pt x="39996" y="1729050"/>
                </a:lnTo>
                <a:lnTo>
                  <a:pt x="31108" y="1725626"/>
                </a:lnTo>
                <a:close/>
              </a:path>
              <a:path w="704850" h="1798954">
                <a:moveTo>
                  <a:pt x="39996" y="1729050"/>
                </a:moveTo>
                <a:lnTo>
                  <a:pt x="35430" y="1740903"/>
                </a:lnTo>
                <a:lnTo>
                  <a:pt x="70763" y="1740903"/>
                </a:lnTo>
                <a:lnTo>
                  <a:pt x="39996" y="1729050"/>
                </a:lnTo>
                <a:close/>
              </a:path>
              <a:path w="704850" h="1798954">
                <a:moveTo>
                  <a:pt x="695934" y="0"/>
                </a:moveTo>
                <a:lnTo>
                  <a:pt x="31108" y="1725626"/>
                </a:lnTo>
                <a:lnTo>
                  <a:pt x="39996" y="1729050"/>
                </a:lnTo>
                <a:lnTo>
                  <a:pt x="704822" y="3423"/>
                </a:lnTo>
                <a:lnTo>
                  <a:pt x="695934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05849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41497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5" dirty="0"/>
              <a:t>Batch</a:t>
            </a:r>
            <a:r>
              <a:rPr spc="-285" dirty="0"/>
              <a:t> </a:t>
            </a:r>
            <a:r>
              <a:rPr spc="-150" dirty="0"/>
              <a:t>Normalization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7636" y="1512765"/>
            <a:ext cx="2064385" cy="449580"/>
          </a:xfrm>
          <a:prstGeom prst="rect">
            <a:avLst/>
          </a:prstGeom>
          <a:solidFill>
            <a:srgbClr val="F3F3F3"/>
          </a:solidFill>
          <a:ln w="9525">
            <a:solidFill>
              <a:srgbClr val="44546A"/>
            </a:solidFill>
          </a:ln>
        </p:spPr>
        <p:txBody>
          <a:bodyPr vert="horz" wrap="square" lIns="0" tIns="107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5"/>
              </a:spcBef>
            </a:pPr>
            <a:r>
              <a:rPr sz="2500" spc="-465" dirty="0">
                <a:latin typeface="Arial"/>
                <a:cs typeface="Arial"/>
              </a:rPr>
              <a:t>FC</a:t>
            </a:r>
            <a:endParaRPr sz="2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7636" y="2228993"/>
            <a:ext cx="2064385" cy="449580"/>
          </a:xfrm>
          <a:prstGeom prst="rect">
            <a:avLst/>
          </a:prstGeom>
          <a:solidFill>
            <a:srgbClr val="D9EAD3"/>
          </a:solidFill>
          <a:ln w="9525">
            <a:solidFill>
              <a:srgbClr val="44546A"/>
            </a:solidFill>
          </a:ln>
        </p:spPr>
        <p:txBody>
          <a:bodyPr vert="horz" wrap="square" lIns="0" tIns="107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5"/>
              </a:spcBef>
            </a:pPr>
            <a:r>
              <a:rPr sz="2500" spc="-260" dirty="0">
                <a:latin typeface="Arial"/>
                <a:cs typeface="Arial"/>
              </a:rPr>
              <a:t>BN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01469" y="1961849"/>
            <a:ext cx="76200" cy="2427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07636" y="2899134"/>
            <a:ext cx="2064385" cy="449580"/>
          </a:xfrm>
          <a:prstGeom prst="rect">
            <a:avLst/>
          </a:prstGeom>
          <a:solidFill>
            <a:srgbClr val="F3F3F3"/>
          </a:solidFill>
          <a:ln w="9525">
            <a:solidFill>
              <a:srgbClr val="44546A"/>
            </a:solidFill>
          </a:ln>
        </p:spPr>
        <p:txBody>
          <a:bodyPr vert="horz" wrap="square" lIns="0" tIns="82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5"/>
              </a:spcBef>
            </a:pPr>
            <a:r>
              <a:rPr sz="2500" spc="-65" dirty="0">
                <a:latin typeface="Arial"/>
                <a:cs typeface="Arial"/>
              </a:rPr>
              <a:t>tanh</a:t>
            </a:r>
            <a:endParaRPr sz="25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01469" y="1018095"/>
            <a:ext cx="76200" cy="494665"/>
          </a:xfrm>
          <a:custGeom>
            <a:avLst/>
            <a:gdLst/>
            <a:ahLst/>
            <a:cxnLst/>
            <a:rect l="l" t="t" r="r" b="b"/>
            <a:pathLst>
              <a:path w="76200" h="494665">
                <a:moveTo>
                  <a:pt x="33337" y="418470"/>
                </a:moveTo>
                <a:lnTo>
                  <a:pt x="0" y="418470"/>
                </a:lnTo>
                <a:lnTo>
                  <a:pt x="38100" y="494670"/>
                </a:lnTo>
                <a:lnTo>
                  <a:pt x="69850" y="431170"/>
                </a:lnTo>
                <a:lnTo>
                  <a:pt x="33337" y="431170"/>
                </a:lnTo>
                <a:lnTo>
                  <a:pt x="33337" y="418470"/>
                </a:lnTo>
                <a:close/>
              </a:path>
              <a:path w="76200" h="494665">
                <a:moveTo>
                  <a:pt x="42861" y="0"/>
                </a:moveTo>
                <a:lnTo>
                  <a:pt x="33336" y="0"/>
                </a:lnTo>
                <a:lnTo>
                  <a:pt x="33337" y="431170"/>
                </a:lnTo>
                <a:lnTo>
                  <a:pt x="42862" y="431170"/>
                </a:lnTo>
                <a:lnTo>
                  <a:pt x="42861" y="0"/>
                </a:lnTo>
                <a:close/>
              </a:path>
              <a:path w="76200" h="494665">
                <a:moveTo>
                  <a:pt x="76200" y="418470"/>
                </a:moveTo>
                <a:lnTo>
                  <a:pt x="42862" y="418470"/>
                </a:lnTo>
                <a:lnTo>
                  <a:pt x="42862" y="431170"/>
                </a:lnTo>
                <a:lnTo>
                  <a:pt x="69850" y="431170"/>
                </a:lnTo>
                <a:lnTo>
                  <a:pt x="76200" y="41847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01469" y="2672863"/>
            <a:ext cx="76200" cy="2427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07636" y="3675401"/>
            <a:ext cx="2064385" cy="449580"/>
          </a:xfrm>
          <a:prstGeom prst="rect">
            <a:avLst/>
          </a:prstGeom>
          <a:solidFill>
            <a:srgbClr val="F3F3F3"/>
          </a:solidFill>
          <a:ln w="9525">
            <a:solidFill>
              <a:srgbClr val="44546A"/>
            </a:solidFill>
          </a:ln>
        </p:spPr>
        <p:txBody>
          <a:bodyPr vert="horz" wrap="square" lIns="0" tIns="8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2500" spc="-465" dirty="0">
                <a:latin typeface="Arial"/>
                <a:cs typeface="Arial"/>
              </a:rPr>
              <a:t>FC</a:t>
            </a:r>
            <a:endParaRPr sz="25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07636" y="4391628"/>
            <a:ext cx="2064385" cy="449580"/>
          </a:xfrm>
          <a:prstGeom prst="rect">
            <a:avLst/>
          </a:prstGeom>
          <a:solidFill>
            <a:srgbClr val="D9EAD3"/>
          </a:solidFill>
          <a:ln w="9525">
            <a:solidFill>
              <a:srgbClr val="44546A"/>
            </a:solidFill>
          </a:ln>
        </p:spPr>
        <p:txBody>
          <a:bodyPr vert="horz" wrap="square" lIns="0" tIns="8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2500" spc="-260" dirty="0">
                <a:latin typeface="Arial"/>
                <a:cs typeface="Arial"/>
              </a:rPr>
              <a:t>BN</a:t>
            </a:r>
            <a:endParaRPr sz="25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01469" y="4124485"/>
            <a:ext cx="76200" cy="2427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01469" y="3371738"/>
            <a:ext cx="76200" cy="307975"/>
          </a:xfrm>
          <a:custGeom>
            <a:avLst/>
            <a:gdLst/>
            <a:ahLst/>
            <a:cxnLst/>
            <a:rect l="l" t="t" r="r" b="b"/>
            <a:pathLst>
              <a:path w="76200" h="307975">
                <a:moveTo>
                  <a:pt x="33337" y="231319"/>
                </a:moveTo>
                <a:lnTo>
                  <a:pt x="0" y="231320"/>
                </a:lnTo>
                <a:lnTo>
                  <a:pt x="38100" y="307519"/>
                </a:lnTo>
                <a:lnTo>
                  <a:pt x="69850" y="244019"/>
                </a:lnTo>
                <a:lnTo>
                  <a:pt x="33337" y="244019"/>
                </a:lnTo>
                <a:lnTo>
                  <a:pt x="33337" y="231319"/>
                </a:lnTo>
                <a:close/>
              </a:path>
              <a:path w="76200" h="307975">
                <a:moveTo>
                  <a:pt x="42862" y="231319"/>
                </a:moveTo>
                <a:lnTo>
                  <a:pt x="33337" y="231319"/>
                </a:lnTo>
                <a:lnTo>
                  <a:pt x="33337" y="244019"/>
                </a:lnTo>
                <a:lnTo>
                  <a:pt x="42862" y="244019"/>
                </a:lnTo>
                <a:lnTo>
                  <a:pt x="42862" y="231319"/>
                </a:lnTo>
                <a:close/>
              </a:path>
              <a:path w="76200" h="307975">
                <a:moveTo>
                  <a:pt x="76200" y="231319"/>
                </a:moveTo>
                <a:lnTo>
                  <a:pt x="42862" y="231319"/>
                </a:lnTo>
                <a:lnTo>
                  <a:pt x="42862" y="244019"/>
                </a:lnTo>
                <a:lnTo>
                  <a:pt x="69850" y="244019"/>
                </a:lnTo>
                <a:lnTo>
                  <a:pt x="76200" y="231319"/>
                </a:lnTo>
                <a:close/>
              </a:path>
              <a:path w="76200" h="307975">
                <a:moveTo>
                  <a:pt x="42861" y="0"/>
                </a:moveTo>
                <a:lnTo>
                  <a:pt x="33336" y="0"/>
                </a:lnTo>
                <a:lnTo>
                  <a:pt x="33337" y="231319"/>
                </a:lnTo>
                <a:lnTo>
                  <a:pt x="42862" y="231319"/>
                </a:lnTo>
                <a:lnTo>
                  <a:pt x="42861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01469" y="4835499"/>
            <a:ext cx="76200" cy="2427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07636" y="5061771"/>
            <a:ext cx="2064385" cy="449580"/>
          </a:xfrm>
          <a:prstGeom prst="rect">
            <a:avLst/>
          </a:prstGeom>
          <a:solidFill>
            <a:srgbClr val="F3F3F3"/>
          </a:solidFill>
          <a:ln w="9525">
            <a:solidFill>
              <a:srgbClr val="44546A"/>
            </a:solidFill>
          </a:ln>
        </p:spPr>
        <p:txBody>
          <a:bodyPr vert="horz" wrap="square" lIns="0" tIns="95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2500" spc="-65" dirty="0">
                <a:latin typeface="Arial"/>
                <a:cs typeface="Arial"/>
              </a:rPr>
              <a:t>tanh</a:t>
            </a:r>
            <a:endParaRPr sz="25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01469" y="5510855"/>
            <a:ext cx="76200" cy="318135"/>
          </a:xfrm>
          <a:custGeom>
            <a:avLst/>
            <a:gdLst/>
            <a:ahLst/>
            <a:cxnLst/>
            <a:rect l="l" t="t" r="r" b="b"/>
            <a:pathLst>
              <a:path w="76200" h="318135">
                <a:moveTo>
                  <a:pt x="33337" y="241316"/>
                </a:moveTo>
                <a:lnTo>
                  <a:pt x="0" y="241316"/>
                </a:lnTo>
                <a:lnTo>
                  <a:pt x="38100" y="317516"/>
                </a:lnTo>
                <a:lnTo>
                  <a:pt x="69849" y="254016"/>
                </a:lnTo>
                <a:lnTo>
                  <a:pt x="33337" y="254016"/>
                </a:lnTo>
                <a:lnTo>
                  <a:pt x="33337" y="241316"/>
                </a:lnTo>
                <a:close/>
              </a:path>
              <a:path w="76200" h="318135">
                <a:moveTo>
                  <a:pt x="42862" y="241316"/>
                </a:moveTo>
                <a:lnTo>
                  <a:pt x="33337" y="241316"/>
                </a:lnTo>
                <a:lnTo>
                  <a:pt x="33337" y="254016"/>
                </a:lnTo>
                <a:lnTo>
                  <a:pt x="42862" y="254016"/>
                </a:lnTo>
                <a:lnTo>
                  <a:pt x="42862" y="241316"/>
                </a:lnTo>
                <a:close/>
              </a:path>
              <a:path w="76200" h="318135">
                <a:moveTo>
                  <a:pt x="76200" y="241316"/>
                </a:moveTo>
                <a:lnTo>
                  <a:pt x="42862" y="241316"/>
                </a:lnTo>
                <a:lnTo>
                  <a:pt x="42862" y="254016"/>
                </a:lnTo>
                <a:lnTo>
                  <a:pt x="33337" y="254016"/>
                </a:lnTo>
                <a:lnTo>
                  <a:pt x="69849" y="254016"/>
                </a:lnTo>
                <a:lnTo>
                  <a:pt x="76200" y="241316"/>
                </a:lnTo>
                <a:close/>
              </a:path>
              <a:path w="76200" h="318135">
                <a:moveTo>
                  <a:pt x="42861" y="0"/>
                </a:moveTo>
                <a:lnTo>
                  <a:pt x="33336" y="0"/>
                </a:lnTo>
                <a:lnTo>
                  <a:pt x="33337" y="241316"/>
                </a:lnTo>
                <a:lnTo>
                  <a:pt x="42862" y="241316"/>
                </a:lnTo>
                <a:lnTo>
                  <a:pt x="42861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body" idx="1"/>
          </p:nvPr>
        </p:nvSpPr>
        <p:spPr>
          <a:xfrm>
            <a:off x="2191870" y="1159517"/>
            <a:ext cx="10515600" cy="43513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0725" indent="-473709">
              <a:lnSpc>
                <a:spcPct val="100000"/>
              </a:lnSpc>
              <a:spcBef>
                <a:spcPts val="100"/>
              </a:spcBef>
              <a:buSzPct val="83333"/>
              <a:buChar char="-"/>
              <a:tabLst>
                <a:tab pos="1990089" algn="l"/>
                <a:tab pos="1990725" algn="l"/>
              </a:tabLst>
            </a:pPr>
            <a:r>
              <a:rPr spc="-150" dirty="0"/>
              <a:t>Makes </a:t>
            </a:r>
            <a:r>
              <a:rPr spc="-105" dirty="0"/>
              <a:t>deep </a:t>
            </a:r>
            <a:r>
              <a:rPr spc="-75" dirty="0"/>
              <a:t>networks </a:t>
            </a:r>
            <a:r>
              <a:rPr b="1" spc="-225" dirty="0">
                <a:latin typeface="Arial"/>
                <a:cs typeface="Arial"/>
              </a:rPr>
              <a:t>much </a:t>
            </a:r>
            <a:r>
              <a:rPr spc="-114" dirty="0"/>
              <a:t>easier </a:t>
            </a:r>
            <a:r>
              <a:rPr spc="15" dirty="0"/>
              <a:t>to</a:t>
            </a:r>
            <a:r>
              <a:rPr spc="-125" dirty="0"/>
              <a:t> </a:t>
            </a:r>
            <a:r>
              <a:rPr spc="-5" dirty="0"/>
              <a:t>train!</a:t>
            </a:r>
          </a:p>
          <a:p>
            <a:pPr marL="1990725" indent="-473709">
              <a:lnSpc>
                <a:spcPct val="100000"/>
              </a:lnSpc>
              <a:spcBef>
                <a:spcPts val="25"/>
              </a:spcBef>
              <a:buSzPct val="83333"/>
              <a:buChar char="-"/>
              <a:tabLst>
                <a:tab pos="1990089" algn="l"/>
                <a:tab pos="1990725" algn="l"/>
              </a:tabLst>
            </a:pPr>
            <a:r>
              <a:rPr spc="-100" dirty="0"/>
              <a:t>Allows </a:t>
            </a:r>
            <a:r>
              <a:rPr spc="-75" dirty="0"/>
              <a:t>higher </a:t>
            </a:r>
            <a:r>
              <a:rPr spc="-80" dirty="0"/>
              <a:t>learning </a:t>
            </a:r>
            <a:r>
              <a:rPr spc="-100" dirty="0"/>
              <a:t>rates, </a:t>
            </a:r>
            <a:r>
              <a:rPr spc="-75" dirty="0"/>
              <a:t>faster</a:t>
            </a:r>
            <a:r>
              <a:rPr spc="-300" dirty="0"/>
              <a:t> </a:t>
            </a:r>
            <a:r>
              <a:rPr spc="-135" dirty="0"/>
              <a:t>convergence</a:t>
            </a:r>
          </a:p>
          <a:p>
            <a:pPr marL="1990725" indent="-473709">
              <a:lnSpc>
                <a:spcPct val="100000"/>
              </a:lnSpc>
              <a:spcBef>
                <a:spcPts val="20"/>
              </a:spcBef>
              <a:buSzPct val="83333"/>
              <a:buChar char="-"/>
              <a:tabLst>
                <a:tab pos="1990089" algn="l"/>
                <a:tab pos="1990725" algn="l"/>
              </a:tabLst>
            </a:pPr>
            <a:r>
              <a:rPr spc="-90" dirty="0"/>
              <a:t>Networks </a:t>
            </a:r>
            <a:r>
              <a:rPr spc="-125" dirty="0"/>
              <a:t>become </a:t>
            </a:r>
            <a:r>
              <a:rPr spc="-75" dirty="0"/>
              <a:t>more </a:t>
            </a:r>
            <a:r>
              <a:rPr spc="-65" dirty="0"/>
              <a:t>robust </a:t>
            </a:r>
            <a:r>
              <a:rPr spc="15" dirty="0"/>
              <a:t>to</a:t>
            </a:r>
            <a:r>
              <a:rPr spc="-290" dirty="0"/>
              <a:t> </a:t>
            </a:r>
            <a:r>
              <a:rPr spc="-45" dirty="0"/>
              <a:t>initialization</a:t>
            </a:r>
          </a:p>
          <a:p>
            <a:pPr marL="1990725" indent="-473709">
              <a:lnSpc>
                <a:spcPct val="100000"/>
              </a:lnSpc>
              <a:spcBef>
                <a:spcPts val="25"/>
              </a:spcBef>
              <a:buSzPct val="83333"/>
              <a:buChar char="-"/>
              <a:tabLst>
                <a:tab pos="1990089" algn="l"/>
                <a:tab pos="1990725" algn="l"/>
              </a:tabLst>
            </a:pPr>
            <a:r>
              <a:rPr spc="-135" dirty="0"/>
              <a:t>Acts </a:t>
            </a:r>
            <a:r>
              <a:rPr spc="-225" dirty="0"/>
              <a:t>as </a:t>
            </a:r>
            <a:r>
              <a:rPr spc="-75" dirty="0"/>
              <a:t>regularization </a:t>
            </a:r>
            <a:r>
              <a:rPr spc="-65" dirty="0"/>
              <a:t>during</a:t>
            </a:r>
            <a:r>
              <a:rPr spc="-110" dirty="0"/>
              <a:t> </a:t>
            </a:r>
            <a:r>
              <a:rPr spc="-50" dirty="0"/>
              <a:t>training</a:t>
            </a:r>
          </a:p>
          <a:p>
            <a:pPr marL="1990725" indent="-473709">
              <a:lnSpc>
                <a:spcPct val="100000"/>
              </a:lnSpc>
              <a:spcBef>
                <a:spcPts val="25"/>
              </a:spcBef>
              <a:buSzPct val="83333"/>
              <a:buChar char="-"/>
              <a:tabLst>
                <a:tab pos="1990089" algn="l"/>
                <a:tab pos="1990725" algn="l"/>
              </a:tabLst>
            </a:pPr>
            <a:r>
              <a:rPr spc="-150" dirty="0"/>
              <a:t>Zero </a:t>
            </a:r>
            <a:r>
              <a:rPr spc="-100" dirty="0"/>
              <a:t>overhead </a:t>
            </a:r>
            <a:r>
              <a:rPr spc="-40" dirty="0"/>
              <a:t>at </a:t>
            </a:r>
            <a:r>
              <a:rPr spc="-45" dirty="0"/>
              <a:t>test-time: </a:t>
            </a:r>
            <a:r>
              <a:rPr spc="-160" dirty="0"/>
              <a:t>can </a:t>
            </a:r>
            <a:r>
              <a:rPr spc="-110" dirty="0"/>
              <a:t>be </a:t>
            </a:r>
            <a:r>
              <a:rPr spc="-100" dirty="0"/>
              <a:t>fused </a:t>
            </a:r>
            <a:r>
              <a:rPr spc="10" dirty="0"/>
              <a:t>with</a:t>
            </a:r>
            <a:r>
              <a:rPr spc="-330" dirty="0"/>
              <a:t> </a:t>
            </a:r>
            <a:r>
              <a:rPr spc="-85" dirty="0"/>
              <a:t>conv!</a:t>
            </a:r>
          </a:p>
        </p:txBody>
      </p:sp>
      <p:sp>
        <p:nvSpPr>
          <p:cNvPr id="17" name="object 17"/>
          <p:cNvSpPr/>
          <p:nvPr/>
        </p:nvSpPr>
        <p:spPr>
          <a:xfrm>
            <a:off x="4840225" y="3347250"/>
            <a:ext cx="4758487" cy="26337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599797" y="4422140"/>
            <a:ext cx="93281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sz="1800" spc="-35" dirty="0">
                <a:latin typeface="Arial"/>
                <a:cs typeface="Arial"/>
              </a:rPr>
              <a:t>I</a:t>
            </a:r>
            <a:r>
              <a:rPr sz="1800" spc="-85" dirty="0">
                <a:latin typeface="Arial"/>
                <a:cs typeface="Arial"/>
              </a:rPr>
              <a:t>m</a:t>
            </a:r>
            <a:r>
              <a:rPr sz="1800" spc="-140" dirty="0">
                <a:latin typeface="Arial"/>
                <a:cs typeface="Arial"/>
              </a:rPr>
              <a:t>a</a:t>
            </a:r>
            <a:r>
              <a:rPr sz="1800" spc="-170" dirty="0">
                <a:latin typeface="Arial"/>
                <a:cs typeface="Arial"/>
              </a:rPr>
              <a:t>g</a:t>
            </a:r>
            <a:r>
              <a:rPr sz="1800" spc="-110" dirty="0">
                <a:latin typeface="Arial"/>
                <a:cs typeface="Arial"/>
              </a:rPr>
              <a:t>e</a:t>
            </a:r>
            <a:r>
              <a:rPr sz="1800" spc="-140" dirty="0">
                <a:latin typeface="Arial"/>
                <a:cs typeface="Arial"/>
              </a:rPr>
              <a:t>N</a:t>
            </a:r>
            <a:r>
              <a:rPr sz="1800" spc="-114" dirty="0">
                <a:latin typeface="Arial"/>
                <a:cs typeface="Arial"/>
              </a:rPr>
              <a:t>e</a:t>
            </a:r>
            <a:r>
              <a:rPr sz="1800" spc="100" dirty="0">
                <a:latin typeface="Arial"/>
                <a:cs typeface="Arial"/>
              </a:rPr>
              <a:t>t  </a:t>
            </a:r>
            <a:r>
              <a:rPr sz="1800" spc="-110" dirty="0">
                <a:latin typeface="Arial"/>
                <a:cs typeface="Arial"/>
              </a:rPr>
              <a:t>accuracy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63016" y="5944886"/>
            <a:ext cx="1695450" cy="304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spc="-95" dirty="0">
                <a:latin typeface="Arial"/>
                <a:cs typeface="Arial"/>
              </a:rPr>
              <a:t>Training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iterations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56741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863034" y="2559361"/>
            <a:ext cx="7294824" cy="521297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3396615" algn="ctr">
              <a:lnSpc>
                <a:spcPts val="3790"/>
              </a:lnSpc>
              <a:spcBef>
                <a:spcPts val="265"/>
              </a:spcBef>
            </a:pPr>
            <a:r>
              <a:rPr lang="en-US" sz="4000" spc="-90" dirty="0">
                <a:latin typeface="Arial"/>
                <a:cs typeface="Arial"/>
              </a:rPr>
              <a:t>Any Question ?</a:t>
            </a:r>
            <a:endParaRPr sz="4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1638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83115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5" dirty="0"/>
              <a:t>Components </a:t>
            </a:r>
            <a:r>
              <a:rPr spc="-30" dirty="0"/>
              <a:t>of </a:t>
            </a:r>
            <a:r>
              <a:rPr spc="-345" dirty="0"/>
              <a:t>a </a:t>
            </a:r>
            <a:r>
              <a:rPr spc="-165" dirty="0"/>
              <a:t>Convolutional</a:t>
            </a:r>
            <a:r>
              <a:rPr spc="-220" dirty="0"/>
              <a:t> </a:t>
            </a:r>
            <a:r>
              <a:rPr spc="-130" dirty="0"/>
              <a:t>Network</a:t>
            </a:r>
          </a:p>
        </p:txBody>
      </p:sp>
      <p:sp>
        <p:nvSpPr>
          <p:cNvPr id="3" name="object 3"/>
          <p:cNvSpPr/>
          <p:nvPr/>
        </p:nvSpPr>
        <p:spPr>
          <a:xfrm>
            <a:off x="1540215" y="4921964"/>
            <a:ext cx="96520" cy="501015"/>
          </a:xfrm>
          <a:custGeom>
            <a:avLst/>
            <a:gdLst/>
            <a:ahLst/>
            <a:cxnLst/>
            <a:rect l="l" t="t" r="r" b="b"/>
            <a:pathLst>
              <a:path w="96519" h="501014">
                <a:moveTo>
                  <a:pt x="0" y="500806"/>
                </a:moveTo>
                <a:lnTo>
                  <a:pt x="96009" y="500806"/>
                </a:lnTo>
                <a:lnTo>
                  <a:pt x="96009" y="0"/>
                </a:lnTo>
                <a:lnTo>
                  <a:pt x="0" y="0"/>
                </a:lnTo>
                <a:lnTo>
                  <a:pt x="0" y="500806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36225" y="4812025"/>
            <a:ext cx="110489" cy="610870"/>
          </a:xfrm>
          <a:custGeom>
            <a:avLst/>
            <a:gdLst/>
            <a:ahLst/>
            <a:cxnLst/>
            <a:rect l="l" t="t" r="r" b="b"/>
            <a:pathLst>
              <a:path w="110489" h="610870">
                <a:moveTo>
                  <a:pt x="109940" y="0"/>
                </a:moveTo>
                <a:lnTo>
                  <a:pt x="0" y="109940"/>
                </a:lnTo>
                <a:lnTo>
                  <a:pt x="0" y="610746"/>
                </a:lnTo>
                <a:lnTo>
                  <a:pt x="109940" y="500806"/>
                </a:lnTo>
                <a:lnTo>
                  <a:pt x="109940" y="0"/>
                </a:lnTo>
                <a:close/>
              </a:path>
            </a:pathLst>
          </a:custGeom>
          <a:solidFill>
            <a:srgbClr val="A2AF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40215" y="4812025"/>
            <a:ext cx="206375" cy="110489"/>
          </a:xfrm>
          <a:custGeom>
            <a:avLst/>
            <a:gdLst/>
            <a:ahLst/>
            <a:cxnLst/>
            <a:rect l="l" t="t" r="r" b="b"/>
            <a:pathLst>
              <a:path w="206375" h="110489">
                <a:moveTo>
                  <a:pt x="205949" y="0"/>
                </a:moveTo>
                <a:lnTo>
                  <a:pt x="109940" y="0"/>
                </a:lnTo>
                <a:lnTo>
                  <a:pt x="0" y="109940"/>
                </a:lnTo>
                <a:lnTo>
                  <a:pt x="96009" y="109940"/>
                </a:lnTo>
                <a:lnTo>
                  <a:pt x="205949" y="0"/>
                </a:lnTo>
                <a:close/>
              </a:path>
            </a:pathLst>
          </a:custGeom>
          <a:solidFill>
            <a:srgbClr val="D4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40215" y="4812025"/>
            <a:ext cx="206375" cy="610870"/>
          </a:xfrm>
          <a:custGeom>
            <a:avLst/>
            <a:gdLst/>
            <a:ahLst/>
            <a:cxnLst/>
            <a:rect l="l" t="t" r="r" b="b"/>
            <a:pathLst>
              <a:path w="206375" h="610870">
                <a:moveTo>
                  <a:pt x="0" y="109939"/>
                </a:moveTo>
                <a:lnTo>
                  <a:pt x="109939" y="0"/>
                </a:lnTo>
                <a:lnTo>
                  <a:pt x="205949" y="0"/>
                </a:lnTo>
                <a:lnTo>
                  <a:pt x="205949" y="500807"/>
                </a:lnTo>
                <a:lnTo>
                  <a:pt x="96009" y="610746"/>
                </a:lnTo>
                <a:lnTo>
                  <a:pt x="0" y="610746"/>
                </a:lnTo>
                <a:lnTo>
                  <a:pt x="0" y="109939"/>
                </a:lnTo>
                <a:close/>
              </a:path>
            </a:pathLst>
          </a:custGeom>
          <a:ln w="142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0215" y="4812025"/>
            <a:ext cx="206375" cy="110489"/>
          </a:xfrm>
          <a:custGeom>
            <a:avLst/>
            <a:gdLst/>
            <a:ahLst/>
            <a:cxnLst/>
            <a:rect l="l" t="t" r="r" b="b"/>
            <a:pathLst>
              <a:path w="206375" h="110489">
                <a:moveTo>
                  <a:pt x="0" y="109939"/>
                </a:moveTo>
                <a:lnTo>
                  <a:pt x="96009" y="109939"/>
                </a:lnTo>
                <a:lnTo>
                  <a:pt x="205949" y="0"/>
                </a:lnTo>
              </a:path>
            </a:pathLst>
          </a:custGeom>
          <a:ln w="142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36225" y="4921964"/>
            <a:ext cx="0" cy="501015"/>
          </a:xfrm>
          <a:custGeom>
            <a:avLst/>
            <a:gdLst/>
            <a:ahLst/>
            <a:cxnLst/>
            <a:rect l="l" t="t" r="r" b="b"/>
            <a:pathLst>
              <a:path h="501014">
                <a:moveTo>
                  <a:pt x="0" y="0"/>
                </a:moveTo>
                <a:lnTo>
                  <a:pt x="0" y="500807"/>
                </a:lnTo>
              </a:path>
            </a:pathLst>
          </a:custGeom>
          <a:ln w="142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19099" y="5003771"/>
            <a:ext cx="227254" cy="2272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32538" y="4939855"/>
            <a:ext cx="1096010" cy="177165"/>
          </a:xfrm>
          <a:custGeom>
            <a:avLst/>
            <a:gdLst/>
            <a:ahLst/>
            <a:cxnLst/>
            <a:rect l="l" t="t" r="r" b="b"/>
            <a:pathLst>
              <a:path w="1096010" h="177164">
                <a:moveTo>
                  <a:pt x="0" y="0"/>
                </a:moveTo>
                <a:lnTo>
                  <a:pt x="1095726" y="176881"/>
                </a:lnTo>
              </a:path>
            </a:pathLst>
          </a:custGeom>
          <a:ln w="142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31961" y="4833330"/>
            <a:ext cx="994410" cy="288290"/>
          </a:xfrm>
          <a:custGeom>
            <a:avLst/>
            <a:gdLst/>
            <a:ahLst/>
            <a:cxnLst/>
            <a:rect l="l" t="t" r="r" b="b"/>
            <a:pathLst>
              <a:path w="994410" h="288289">
                <a:moveTo>
                  <a:pt x="0" y="0"/>
                </a:moveTo>
                <a:lnTo>
                  <a:pt x="994203" y="288243"/>
                </a:lnTo>
              </a:path>
            </a:pathLst>
          </a:custGeom>
          <a:ln w="142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53267" y="5117399"/>
            <a:ext cx="975360" cy="186055"/>
          </a:xfrm>
          <a:custGeom>
            <a:avLst/>
            <a:gdLst/>
            <a:ahLst/>
            <a:cxnLst/>
            <a:rect l="l" t="t" r="r" b="b"/>
            <a:pathLst>
              <a:path w="975360" h="186054">
                <a:moveTo>
                  <a:pt x="0" y="186049"/>
                </a:moveTo>
                <a:lnTo>
                  <a:pt x="974748" y="0"/>
                </a:lnTo>
              </a:path>
            </a:pathLst>
          </a:custGeom>
          <a:ln w="142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14113" y="4817074"/>
            <a:ext cx="158750" cy="1508125"/>
          </a:xfrm>
          <a:custGeom>
            <a:avLst/>
            <a:gdLst/>
            <a:ahLst/>
            <a:cxnLst/>
            <a:rect l="l" t="t" r="r" b="b"/>
            <a:pathLst>
              <a:path w="158750" h="1508125">
                <a:moveTo>
                  <a:pt x="0" y="1507614"/>
                </a:moveTo>
                <a:lnTo>
                  <a:pt x="158288" y="1507614"/>
                </a:lnTo>
                <a:lnTo>
                  <a:pt x="158288" y="0"/>
                </a:lnTo>
                <a:lnTo>
                  <a:pt x="0" y="0"/>
                </a:lnTo>
                <a:lnTo>
                  <a:pt x="0" y="1507614"/>
                </a:lnTo>
                <a:close/>
              </a:path>
            </a:pathLst>
          </a:custGeom>
          <a:solidFill>
            <a:srgbClr val="F4CCCC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72401" y="4265193"/>
            <a:ext cx="552450" cy="2059939"/>
          </a:xfrm>
          <a:custGeom>
            <a:avLst/>
            <a:gdLst/>
            <a:ahLst/>
            <a:cxnLst/>
            <a:rect l="l" t="t" r="r" b="b"/>
            <a:pathLst>
              <a:path w="552450" h="2059939">
                <a:moveTo>
                  <a:pt x="551882" y="0"/>
                </a:moveTo>
                <a:lnTo>
                  <a:pt x="0" y="551881"/>
                </a:lnTo>
                <a:lnTo>
                  <a:pt x="0" y="2059495"/>
                </a:lnTo>
                <a:lnTo>
                  <a:pt x="551882" y="1507614"/>
                </a:lnTo>
                <a:lnTo>
                  <a:pt x="551882" y="0"/>
                </a:lnTo>
                <a:close/>
              </a:path>
            </a:pathLst>
          </a:custGeom>
          <a:solidFill>
            <a:srgbClr val="C4A4A4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14113" y="4265193"/>
            <a:ext cx="710565" cy="552450"/>
          </a:xfrm>
          <a:custGeom>
            <a:avLst/>
            <a:gdLst/>
            <a:ahLst/>
            <a:cxnLst/>
            <a:rect l="l" t="t" r="r" b="b"/>
            <a:pathLst>
              <a:path w="710564" h="552450">
                <a:moveTo>
                  <a:pt x="710170" y="0"/>
                </a:moveTo>
                <a:lnTo>
                  <a:pt x="551881" y="0"/>
                </a:lnTo>
                <a:lnTo>
                  <a:pt x="0" y="551881"/>
                </a:lnTo>
                <a:lnTo>
                  <a:pt x="158288" y="551881"/>
                </a:lnTo>
                <a:lnTo>
                  <a:pt x="710170" y="0"/>
                </a:lnTo>
                <a:close/>
              </a:path>
            </a:pathLst>
          </a:custGeom>
          <a:solidFill>
            <a:srgbClr val="F6D6D6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14113" y="4265193"/>
            <a:ext cx="710565" cy="2059939"/>
          </a:xfrm>
          <a:custGeom>
            <a:avLst/>
            <a:gdLst/>
            <a:ahLst/>
            <a:cxnLst/>
            <a:rect l="l" t="t" r="r" b="b"/>
            <a:pathLst>
              <a:path w="710564" h="2059939">
                <a:moveTo>
                  <a:pt x="0" y="551881"/>
                </a:moveTo>
                <a:lnTo>
                  <a:pt x="551881" y="0"/>
                </a:lnTo>
                <a:lnTo>
                  <a:pt x="710170" y="0"/>
                </a:lnTo>
                <a:lnTo>
                  <a:pt x="710170" y="1507614"/>
                </a:lnTo>
                <a:lnTo>
                  <a:pt x="158288" y="2059495"/>
                </a:lnTo>
                <a:lnTo>
                  <a:pt x="0" y="2059495"/>
                </a:lnTo>
                <a:lnTo>
                  <a:pt x="0" y="551881"/>
                </a:lnTo>
                <a:close/>
              </a:path>
            </a:pathLst>
          </a:custGeom>
          <a:ln w="142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14113" y="4265193"/>
            <a:ext cx="710565" cy="552450"/>
          </a:xfrm>
          <a:custGeom>
            <a:avLst/>
            <a:gdLst/>
            <a:ahLst/>
            <a:cxnLst/>
            <a:rect l="l" t="t" r="r" b="b"/>
            <a:pathLst>
              <a:path w="710564" h="552450">
                <a:moveTo>
                  <a:pt x="0" y="551881"/>
                </a:moveTo>
                <a:lnTo>
                  <a:pt x="158288" y="551881"/>
                </a:lnTo>
                <a:lnTo>
                  <a:pt x="710170" y="0"/>
                </a:lnTo>
              </a:path>
            </a:pathLst>
          </a:custGeom>
          <a:ln w="142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72402" y="4817074"/>
            <a:ext cx="0" cy="1508125"/>
          </a:xfrm>
          <a:custGeom>
            <a:avLst/>
            <a:gdLst/>
            <a:ahLst/>
            <a:cxnLst/>
            <a:rect l="l" t="t" r="r" b="b"/>
            <a:pathLst>
              <a:path h="1508125">
                <a:moveTo>
                  <a:pt x="0" y="0"/>
                </a:moveTo>
                <a:lnTo>
                  <a:pt x="0" y="1507614"/>
                </a:lnTo>
              </a:path>
            </a:pathLst>
          </a:custGeom>
          <a:ln w="142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53883" y="4316837"/>
            <a:ext cx="2401824" cy="18775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35405" y="3658978"/>
            <a:ext cx="27546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0" dirty="0">
                <a:latin typeface="Arial"/>
                <a:cs typeface="Arial"/>
              </a:rPr>
              <a:t>Convolution</a:t>
            </a:r>
            <a:r>
              <a:rPr sz="2800" spc="-190" dirty="0">
                <a:latin typeface="Arial"/>
                <a:cs typeface="Arial"/>
              </a:rPr>
              <a:t> </a:t>
            </a:r>
            <a:r>
              <a:rPr sz="2800" spc="-220" dirty="0">
                <a:latin typeface="Arial"/>
                <a:cs typeface="Arial"/>
              </a:rPr>
              <a:t>Layers</a:t>
            </a:r>
            <a:endParaRPr sz="2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509281" y="3649834"/>
            <a:ext cx="20764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35" dirty="0">
                <a:latin typeface="Arial"/>
                <a:cs typeface="Arial"/>
              </a:rPr>
              <a:t>Pooling</a:t>
            </a:r>
            <a:r>
              <a:rPr sz="2800" spc="-220" dirty="0">
                <a:latin typeface="Arial"/>
                <a:cs typeface="Arial"/>
              </a:rPr>
              <a:t> Layers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791989" y="1887942"/>
            <a:ext cx="412115" cy="1341755"/>
          </a:xfrm>
          <a:prstGeom prst="rect">
            <a:avLst/>
          </a:prstGeom>
          <a:solidFill>
            <a:srgbClr val="E7E6E6"/>
          </a:solidFill>
          <a:ln w="8766">
            <a:solidFill>
              <a:srgbClr val="44546A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3250">
              <a:latin typeface="Times New Roman"/>
              <a:cs typeface="Times New Roman"/>
            </a:endParaRPr>
          </a:p>
          <a:p>
            <a:pPr marR="3175" algn="ctr">
              <a:lnSpc>
                <a:spcPct val="100000"/>
              </a:lnSpc>
            </a:pPr>
            <a:r>
              <a:rPr sz="2200" spc="-145" dirty="0">
                <a:latin typeface="Arial"/>
                <a:cs typeface="Arial"/>
              </a:rPr>
              <a:t>x</a:t>
            </a:r>
            <a:endParaRPr sz="2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028132" y="2194785"/>
            <a:ext cx="412115" cy="789305"/>
          </a:xfrm>
          <a:prstGeom prst="rect">
            <a:avLst/>
          </a:prstGeom>
          <a:solidFill>
            <a:srgbClr val="E7E6E6"/>
          </a:solidFill>
          <a:ln w="8766">
            <a:solidFill>
              <a:srgbClr val="44546A"/>
            </a:solidFill>
          </a:ln>
        </p:spPr>
        <p:txBody>
          <a:bodyPr vert="horz" wrap="square" lIns="0" tIns="204470" rIns="0" bIns="0" rtlCol="0">
            <a:spAutoFit/>
          </a:bodyPr>
          <a:lstStyle/>
          <a:p>
            <a:pPr marL="126364">
              <a:lnSpc>
                <a:spcPct val="100000"/>
              </a:lnSpc>
              <a:spcBef>
                <a:spcPts val="1610"/>
              </a:spcBef>
            </a:pPr>
            <a:r>
              <a:rPr sz="2200" spc="-65" dirty="0">
                <a:latin typeface="Arial"/>
                <a:cs typeface="Arial"/>
              </a:rPr>
              <a:t>h</a:t>
            </a:r>
            <a:endParaRPr sz="22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204036" y="2983813"/>
            <a:ext cx="832485" cy="250825"/>
          </a:xfrm>
          <a:custGeom>
            <a:avLst/>
            <a:gdLst/>
            <a:ahLst/>
            <a:cxnLst/>
            <a:rect l="l" t="t" r="r" b="b"/>
            <a:pathLst>
              <a:path w="832485" h="250825">
                <a:moveTo>
                  <a:pt x="0" y="250380"/>
                </a:moveTo>
                <a:lnTo>
                  <a:pt x="832300" y="0"/>
                </a:lnTo>
              </a:path>
            </a:pathLst>
          </a:custGeom>
          <a:ln w="876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204036" y="1896709"/>
            <a:ext cx="840105" cy="302260"/>
          </a:xfrm>
          <a:custGeom>
            <a:avLst/>
            <a:gdLst/>
            <a:ahLst/>
            <a:cxnLst/>
            <a:rect l="l" t="t" r="r" b="b"/>
            <a:pathLst>
              <a:path w="840105" h="302260">
                <a:moveTo>
                  <a:pt x="0" y="0"/>
                </a:moveTo>
                <a:lnTo>
                  <a:pt x="839753" y="302002"/>
                </a:lnTo>
              </a:path>
            </a:pathLst>
          </a:custGeom>
          <a:ln w="876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334411" y="2370126"/>
            <a:ext cx="412115" cy="438784"/>
          </a:xfrm>
          <a:prstGeom prst="rect">
            <a:avLst/>
          </a:prstGeom>
          <a:solidFill>
            <a:srgbClr val="E7E6E6"/>
          </a:solidFill>
          <a:ln w="8766">
            <a:solidFill>
              <a:srgbClr val="44546A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R="19685" algn="ctr">
              <a:lnSpc>
                <a:spcPct val="100000"/>
              </a:lnSpc>
              <a:spcBef>
                <a:spcPts val="229"/>
              </a:spcBef>
            </a:pPr>
            <a:r>
              <a:rPr sz="2200" spc="-240" dirty="0">
                <a:latin typeface="Arial"/>
                <a:cs typeface="Arial"/>
              </a:rPr>
              <a:t>s</a:t>
            </a:r>
            <a:endParaRPr sz="22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422646" y="2194785"/>
            <a:ext cx="920750" cy="184785"/>
          </a:xfrm>
          <a:custGeom>
            <a:avLst/>
            <a:gdLst/>
            <a:ahLst/>
            <a:cxnLst/>
            <a:rect l="l" t="t" r="r" b="b"/>
            <a:pathLst>
              <a:path w="920750" h="184785">
                <a:moveTo>
                  <a:pt x="0" y="0"/>
                </a:moveTo>
                <a:lnTo>
                  <a:pt x="920637" y="184403"/>
                </a:lnTo>
              </a:path>
            </a:pathLst>
          </a:custGeom>
          <a:ln w="876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440179" y="2799707"/>
            <a:ext cx="891540" cy="184785"/>
          </a:xfrm>
          <a:custGeom>
            <a:avLst/>
            <a:gdLst/>
            <a:ahLst/>
            <a:cxnLst/>
            <a:rect l="l" t="t" r="r" b="b"/>
            <a:pathLst>
              <a:path w="891539" h="184785">
                <a:moveTo>
                  <a:pt x="0" y="184403"/>
                </a:moveTo>
                <a:lnTo>
                  <a:pt x="891375" y="0"/>
                </a:lnTo>
              </a:path>
            </a:pathLst>
          </a:custGeom>
          <a:ln w="876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488935" y="1752600"/>
            <a:ext cx="1816607" cy="15026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669802" y="1158747"/>
            <a:ext cx="82346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25440" algn="l"/>
              </a:tabLst>
            </a:pPr>
            <a:r>
              <a:rPr sz="2800" spc="-140" dirty="0">
                <a:latin typeface="Arial"/>
                <a:cs typeface="Arial"/>
              </a:rPr>
              <a:t>Fully-Connected</a:t>
            </a:r>
            <a:r>
              <a:rPr sz="2800" spc="-125" dirty="0">
                <a:latin typeface="Arial"/>
                <a:cs typeface="Arial"/>
              </a:rPr>
              <a:t> </a:t>
            </a:r>
            <a:r>
              <a:rPr sz="2800" spc="-220" dirty="0">
                <a:latin typeface="Arial"/>
                <a:cs typeface="Arial"/>
              </a:rPr>
              <a:t>Layers	</a:t>
            </a:r>
            <a:r>
              <a:rPr sz="2800" spc="-75" dirty="0">
                <a:latin typeface="Arial"/>
                <a:cs typeface="Arial"/>
              </a:rPr>
              <a:t>Activation</a:t>
            </a:r>
            <a:r>
              <a:rPr sz="2800" spc="-185" dirty="0">
                <a:latin typeface="Arial"/>
                <a:cs typeface="Arial"/>
              </a:rPr>
              <a:t> </a:t>
            </a:r>
            <a:r>
              <a:rPr sz="2800" spc="-105" dirty="0">
                <a:latin typeface="Arial"/>
                <a:cs typeface="Arial"/>
              </a:rPr>
              <a:t>Function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41" name="object 21">
            <a:extLst>
              <a:ext uri="{FF2B5EF4-FFF2-40B4-BE49-F238E27FC236}">
                <a16:creationId xmlns:a16="http://schemas.microsoft.com/office/drawing/2014/main" id="{28366A92-07E8-7A4C-ABEA-BCA9AC1D2BAD}"/>
              </a:ext>
            </a:extLst>
          </p:cNvPr>
          <p:cNvSpPr txBox="1"/>
          <p:nvPr/>
        </p:nvSpPr>
        <p:spPr>
          <a:xfrm>
            <a:off x="8267317" y="3658978"/>
            <a:ext cx="3028212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135" dirty="0">
                <a:latin typeface="Arial"/>
                <a:cs typeface="Arial"/>
              </a:rPr>
              <a:t>Batch Normalization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135" dirty="0">
                <a:latin typeface="Arial"/>
                <a:cs typeface="Arial"/>
              </a:rPr>
              <a:t>Layers </a:t>
            </a:r>
            <a:endParaRPr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5934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45218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5" dirty="0"/>
              <a:t>Fully-Connected</a:t>
            </a:r>
            <a:r>
              <a:rPr spc="-280" dirty="0"/>
              <a:t> </a:t>
            </a:r>
            <a:r>
              <a:rPr spc="-295" dirty="0"/>
              <a:t>Layer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75347" y="3455923"/>
            <a:ext cx="6413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5" dirty="0">
                <a:latin typeface="Arial"/>
                <a:cs typeface="Arial"/>
              </a:rPr>
              <a:t>3072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3017" y="3093211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0" dirty="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10539" y="1208532"/>
            <a:ext cx="60794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75" dirty="0">
                <a:latin typeface="Arial"/>
                <a:cs typeface="Arial"/>
              </a:rPr>
              <a:t>32x32x3 </a:t>
            </a:r>
            <a:r>
              <a:rPr sz="3200" spc="-170" dirty="0">
                <a:latin typeface="Arial"/>
                <a:cs typeface="Arial"/>
              </a:rPr>
              <a:t>image </a:t>
            </a:r>
            <a:r>
              <a:rPr sz="3200" spc="-185" dirty="0">
                <a:latin typeface="Arial"/>
                <a:cs typeface="Arial"/>
              </a:rPr>
              <a:t>-&gt; </a:t>
            </a:r>
            <a:r>
              <a:rPr sz="3200" spc="-90" dirty="0">
                <a:latin typeface="Arial"/>
                <a:cs typeface="Arial"/>
              </a:rPr>
              <a:t>stretch </a:t>
            </a:r>
            <a:r>
              <a:rPr sz="3200" spc="30" dirty="0">
                <a:latin typeface="Arial"/>
                <a:cs typeface="Arial"/>
              </a:rPr>
              <a:t>to </a:t>
            </a:r>
            <a:r>
              <a:rPr sz="3200" spc="-160" dirty="0">
                <a:latin typeface="Arial"/>
                <a:cs typeface="Arial"/>
              </a:rPr>
              <a:t>3072 </a:t>
            </a:r>
            <a:r>
              <a:rPr sz="3200" spc="-215" dirty="0">
                <a:latin typeface="Arial"/>
                <a:cs typeface="Arial"/>
              </a:rPr>
              <a:t>x</a:t>
            </a:r>
            <a:r>
              <a:rPr sz="3200" spc="-470" dirty="0">
                <a:latin typeface="Arial"/>
                <a:cs typeface="Arial"/>
              </a:rPr>
              <a:t> </a:t>
            </a:r>
            <a:r>
              <a:rPr sz="3200" spc="-160" dirty="0">
                <a:latin typeface="Arial"/>
                <a:cs typeface="Arial"/>
              </a:rPr>
              <a:t>1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61944" y="3285235"/>
            <a:ext cx="1218565" cy="760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5" dirty="0">
                <a:latin typeface="Arial"/>
                <a:cs typeface="Arial"/>
              </a:rPr>
              <a:t>10 </a:t>
            </a:r>
            <a:r>
              <a:rPr sz="2400" spc="-165" dirty="0">
                <a:latin typeface="Arial"/>
                <a:cs typeface="Arial"/>
              </a:rPr>
              <a:t>x</a:t>
            </a:r>
            <a:r>
              <a:rPr sz="2400" spc="-220" dirty="0">
                <a:latin typeface="Arial"/>
                <a:cs typeface="Arial"/>
              </a:rPr>
              <a:t> </a:t>
            </a:r>
            <a:r>
              <a:rPr sz="2400" spc="-125" dirty="0">
                <a:latin typeface="Arial"/>
                <a:cs typeface="Arial"/>
              </a:rPr>
              <a:t>3072</a:t>
            </a:r>
            <a:endParaRPr sz="2400">
              <a:latin typeface="Arial"/>
              <a:cs typeface="Arial"/>
            </a:endParaRPr>
          </a:p>
          <a:p>
            <a:pPr marL="130175">
              <a:lnSpc>
                <a:spcPct val="100000"/>
              </a:lnSpc>
              <a:spcBef>
                <a:spcPts val="25"/>
              </a:spcBef>
            </a:pPr>
            <a:r>
              <a:rPr sz="2400" spc="-90" dirty="0">
                <a:latin typeface="Arial"/>
                <a:cs typeface="Arial"/>
              </a:rPr>
              <a:t>weights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98737" y="2495803"/>
            <a:ext cx="934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25" dirty="0">
                <a:latin typeface="Arial"/>
                <a:cs typeface="Arial"/>
              </a:rPr>
              <a:t>Output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598359" y="3138076"/>
            <a:ext cx="2242185" cy="282575"/>
          </a:xfrm>
          <a:custGeom>
            <a:avLst/>
            <a:gdLst/>
            <a:ahLst/>
            <a:cxnLst/>
            <a:rect l="l" t="t" r="r" b="b"/>
            <a:pathLst>
              <a:path w="2242184" h="282575">
                <a:moveTo>
                  <a:pt x="0" y="0"/>
                </a:moveTo>
                <a:lnTo>
                  <a:pt x="2241716" y="0"/>
                </a:lnTo>
                <a:lnTo>
                  <a:pt x="2241716" y="282225"/>
                </a:lnTo>
                <a:lnTo>
                  <a:pt x="0" y="282225"/>
                </a:lnTo>
                <a:lnTo>
                  <a:pt x="0" y="0"/>
                </a:lnTo>
                <a:close/>
              </a:path>
            </a:pathLst>
          </a:custGeom>
          <a:solidFill>
            <a:srgbClr val="C9DAF8">
              <a:alpha val="4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840076" y="3043999"/>
            <a:ext cx="94615" cy="376555"/>
          </a:xfrm>
          <a:custGeom>
            <a:avLst/>
            <a:gdLst/>
            <a:ahLst/>
            <a:cxnLst/>
            <a:rect l="l" t="t" r="r" b="b"/>
            <a:pathLst>
              <a:path w="94615" h="376554">
                <a:moveTo>
                  <a:pt x="94075" y="0"/>
                </a:moveTo>
                <a:lnTo>
                  <a:pt x="0" y="94076"/>
                </a:lnTo>
                <a:lnTo>
                  <a:pt x="0" y="376302"/>
                </a:lnTo>
                <a:lnTo>
                  <a:pt x="94075" y="282227"/>
                </a:lnTo>
                <a:lnTo>
                  <a:pt x="94075" y="0"/>
                </a:lnTo>
                <a:close/>
              </a:path>
            </a:pathLst>
          </a:custGeom>
          <a:solidFill>
            <a:srgbClr val="A2AFC7">
              <a:alpha val="4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98359" y="3043999"/>
            <a:ext cx="2336165" cy="94615"/>
          </a:xfrm>
          <a:custGeom>
            <a:avLst/>
            <a:gdLst/>
            <a:ahLst/>
            <a:cxnLst/>
            <a:rect l="l" t="t" r="r" b="b"/>
            <a:pathLst>
              <a:path w="2336165" h="94614">
                <a:moveTo>
                  <a:pt x="2335791" y="0"/>
                </a:moveTo>
                <a:lnTo>
                  <a:pt x="94075" y="0"/>
                </a:lnTo>
                <a:lnTo>
                  <a:pt x="0" y="94076"/>
                </a:lnTo>
                <a:lnTo>
                  <a:pt x="2241716" y="94076"/>
                </a:lnTo>
                <a:lnTo>
                  <a:pt x="2335791" y="0"/>
                </a:lnTo>
                <a:close/>
              </a:path>
            </a:pathLst>
          </a:custGeom>
          <a:solidFill>
            <a:srgbClr val="D4E1F9">
              <a:alpha val="4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98359" y="3043999"/>
            <a:ext cx="2336165" cy="376555"/>
          </a:xfrm>
          <a:custGeom>
            <a:avLst/>
            <a:gdLst/>
            <a:ahLst/>
            <a:cxnLst/>
            <a:rect l="l" t="t" r="r" b="b"/>
            <a:pathLst>
              <a:path w="2336165" h="376554">
                <a:moveTo>
                  <a:pt x="0" y="94075"/>
                </a:moveTo>
                <a:lnTo>
                  <a:pt x="94075" y="0"/>
                </a:lnTo>
                <a:lnTo>
                  <a:pt x="2335792" y="0"/>
                </a:lnTo>
                <a:lnTo>
                  <a:pt x="2335792" y="282226"/>
                </a:lnTo>
                <a:lnTo>
                  <a:pt x="2241717" y="376302"/>
                </a:lnTo>
                <a:lnTo>
                  <a:pt x="0" y="376302"/>
                </a:lnTo>
                <a:lnTo>
                  <a:pt x="0" y="94075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98359" y="3043999"/>
            <a:ext cx="2336165" cy="94615"/>
          </a:xfrm>
          <a:custGeom>
            <a:avLst/>
            <a:gdLst/>
            <a:ahLst/>
            <a:cxnLst/>
            <a:rect l="l" t="t" r="r" b="b"/>
            <a:pathLst>
              <a:path w="2336165" h="94614">
                <a:moveTo>
                  <a:pt x="0" y="94075"/>
                </a:moveTo>
                <a:lnTo>
                  <a:pt x="2241717" y="94075"/>
                </a:lnTo>
                <a:lnTo>
                  <a:pt x="2335792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840077" y="3138074"/>
            <a:ext cx="0" cy="282575"/>
          </a:xfrm>
          <a:custGeom>
            <a:avLst/>
            <a:gdLst/>
            <a:ahLst/>
            <a:cxnLst/>
            <a:rect l="l" t="t" r="r" b="b"/>
            <a:pathLst>
              <a:path h="282575">
                <a:moveTo>
                  <a:pt x="0" y="0"/>
                </a:moveTo>
                <a:lnTo>
                  <a:pt x="0" y="282226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90440" y="3158543"/>
            <a:ext cx="219398" cy="2225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8431" y="3138077"/>
            <a:ext cx="3617595" cy="282575"/>
          </a:xfrm>
          <a:custGeom>
            <a:avLst/>
            <a:gdLst/>
            <a:ahLst/>
            <a:cxnLst/>
            <a:rect l="l" t="t" r="r" b="b"/>
            <a:pathLst>
              <a:path w="3617595" h="282575">
                <a:moveTo>
                  <a:pt x="0" y="0"/>
                </a:moveTo>
                <a:lnTo>
                  <a:pt x="3617360" y="0"/>
                </a:lnTo>
                <a:lnTo>
                  <a:pt x="3617360" y="282224"/>
                </a:lnTo>
                <a:lnTo>
                  <a:pt x="0" y="282224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35791" y="3043999"/>
            <a:ext cx="94615" cy="376555"/>
          </a:xfrm>
          <a:custGeom>
            <a:avLst/>
            <a:gdLst/>
            <a:ahLst/>
            <a:cxnLst/>
            <a:rect l="l" t="t" r="r" b="b"/>
            <a:pathLst>
              <a:path w="94614" h="376554">
                <a:moveTo>
                  <a:pt x="94072" y="0"/>
                </a:moveTo>
                <a:lnTo>
                  <a:pt x="0" y="94077"/>
                </a:lnTo>
                <a:lnTo>
                  <a:pt x="0" y="376302"/>
                </a:lnTo>
                <a:lnTo>
                  <a:pt x="94072" y="282229"/>
                </a:lnTo>
                <a:lnTo>
                  <a:pt x="94072" y="0"/>
                </a:lnTo>
                <a:close/>
              </a:path>
            </a:pathLst>
          </a:custGeom>
          <a:solidFill>
            <a:srgbClr val="C4A4A4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18431" y="3043999"/>
            <a:ext cx="3711575" cy="94615"/>
          </a:xfrm>
          <a:custGeom>
            <a:avLst/>
            <a:gdLst/>
            <a:ahLst/>
            <a:cxnLst/>
            <a:rect l="l" t="t" r="r" b="b"/>
            <a:pathLst>
              <a:path w="3711575" h="94614">
                <a:moveTo>
                  <a:pt x="3711433" y="0"/>
                </a:moveTo>
                <a:lnTo>
                  <a:pt x="94076" y="0"/>
                </a:lnTo>
                <a:lnTo>
                  <a:pt x="0" y="94077"/>
                </a:lnTo>
                <a:lnTo>
                  <a:pt x="3617360" y="94077"/>
                </a:lnTo>
                <a:lnTo>
                  <a:pt x="3711433" y="0"/>
                </a:lnTo>
                <a:close/>
              </a:path>
            </a:pathLst>
          </a:custGeom>
          <a:solidFill>
            <a:srgbClr val="F6D6D6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8431" y="3043999"/>
            <a:ext cx="3711575" cy="376555"/>
          </a:xfrm>
          <a:custGeom>
            <a:avLst/>
            <a:gdLst/>
            <a:ahLst/>
            <a:cxnLst/>
            <a:rect l="l" t="t" r="r" b="b"/>
            <a:pathLst>
              <a:path w="3711575" h="376554">
                <a:moveTo>
                  <a:pt x="0" y="94077"/>
                </a:moveTo>
                <a:lnTo>
                  <a:pt x="94076" y="0"/>
                </a:lnTo>
                <a:lnTo>
                  <a:pt x="3711433" y="0"/>
                </a:lnTo>
                <a:lnTo>
                  <a:pt x="3711433" y="282228"/>
                </a:lnTo>
                <a:lnTo>
                  <a:pt x="3617361" y="376302"/>
                </a:lnTo>
                <a:lnTo>
                  <a:pt x="0" y="376302"/>
                </a:lnTo>
                <a:lnTo>
                  <a:pt x="0" y="94077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8431" y="3043999"/>
            <a:ext cx="3711575" cy="94615"/>
          </a:xfrm>
          <a:custGeom>
            <a:avLst/>
            <a:gdLst/>
            <a:ahLst/>
            <a:cxnLst/>
            <a:rect l="l" t="t" r="r" b="b"/>
            <a:pathLst>
              <a:path w="3711575" h="94614">
                <a:moveTo>
                  <a:pt x="0" y="94077"/>
                </a:moveTo>
                <a:lnTo>
                  <a:pt x="3617361" y="94077"/>
                </a:lnTo>
                <a:lnTo>
                  <a:pt x="3711433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135792" y="3138077"/>
            <a:ext cx="0" cy="282575"/>
          </a:xfrm>
          <a:custGeom>
            <a:avLst/>
            <a:gdLst/>
            <a:ahLst/>
            <a:cxnLst/>
            <a:rect l="l" t="t" r="r" b="b"/>
            <a:pathLst>
              <a:path h="282575">
                <a:moveTo>
                  <a:pt x="0" y="0"/>
                </a:moveTo>
                <a:lnTo>
                  <a:pt x="0" y="282224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03976" y="2755392"/>
            <a:ext cx="725424" cy="3444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022515" y="2495803"/>
            <a:ext cx="702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70" dirty="0">
                <a:latin typeface="Arial"/>
                <a:cs typeface="Arial"/>
              </a:rPr>
              <a:t>I</a:t>
            </a:r>
            <a:r>
              <a:rPr sz="2400" b="1" spc="-145" dirty="0">
                <a:latin typeface="Arial"/>
                <a:cs typeface="Arial"/>
              </a:rPr>
              <a:t>n</a:t>
            </a:r>
            <a:r>
              <a:rPr sz="2400" b="1" spc="-185" dirty="0">
                <a:latin typeface="Arial"/>
                <a:cs typeface="Arial"/>
              </a:rPr>
              <a:t>pu</a:t>
            </a:r>
            <a:r>
              <a:rPr sz="2400" b="1" spc="30" dirty="0"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237867" y="3093211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0" dirty="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593364" y="3455923"/>
            <a:ext cx="333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5" dirty="0">
                <a:latin typeface="Arial"/>
                <a:cs typeface="Arial"/>
              </a:rPr>
              <a:t>10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460406" y="3203600"/>
            <a:ext cx="810895" cy="85725"/>
          </a:xfrm>
          <a:custGeom>
            <a:avLst/>
            <a:gdLst/>
            <a:ahLst/>
            <a:cxnLst/>
            <a:rect l="l" t="t" r="r" b="b"/>
            <a:pathLst>
              <a:path w="810895" h="85725">
                <a:moveTo>
                  <a:pt x="725608" y="0"/>
                </a:moveTo>
                <a:lnTo>
                  <a:pt x="725044" y="28569"/>
                </a:lnTo>
                <a:lnTo>
                  <a:pt x="739329" y="28851"/>
                </a:lnTo>
                <a:lnTo>
                  <a:pt x="738765" y="57420"/>
                </a:lnTo>
                <a:lnTo>
                  <a:pt x="724474" y="57420"/>
                </a:lnTo>
                <a:lnTo>
                  <a:pt x="723916" y="85708"/>
                </a:lnTo>
                <a:lnTo>
                  <a:pt x="783399" y="57420"/>
                </a:lnTo>
                <a:lnTo>
                  <a:pt x="738765" y="57420"/>
                </a:lnTo>
                <a:lnTo>
                  <a:pt x="724480" y="57138"/>
                </a:lnTo>
                <a:lnTo>
                  <a:pt x="783992" y="57138"/>
                </a:lnTo>
                <a:lnTo>
                  <a:pt x="810470" y="44546"/>
                </a:lnTo>
                <a:lnTo>
                  <a:pt x="725608" y="0"/>
                </a:lnTo>
                <a:close/>
              </a:path>
              <a:path w="810895" h="85725">
                <a:moveTo>
                  <a:pt x="725044" y="28569"/>
                </a:moveTo>
                <a:lnTo>
                  <a:pt x="724480" y="57138"/>
                </a:lnTo>
                <a:lnTo>
                  <a:pt x="738765" y="57420"/>
                </a:lnTo>
                <a:lnTo>
                  <a:pt x="739329" y="28851"/>
                </a:lnTo>
                <a:lnTo>
                  <a:pt x="725044" y="28569"/>
                </a:lnTo>
                <a:close/>
              </a:path>
              <a:path w="810895" h="85725">
                <a:moveTo>
                  <a:pt x="563" y="14265"/>
                </a:moveTo>
                <a:lnTo>
                  <a:pt x="0" y="42835"/>
                </a:lnTo>
                <a:lnTo>
                  <a:pt x="724480" y="57138"/>
                </a:lnTo>
                <a:lnTo>
                  <a:pt x="725044" y="28569"/>
                </a:lnTo>
                <a:lnTo>
                  <a:pt x="563" y="1426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190589" y="3188112"/>
            <a:ext cx="819785" cy="85725"/>
          </a:xfrm>
          <a:custGeom>
            <a:avLst/>
            <a:gdLst/>
            <a:ahLst/>
            <a:cxnLst/>
            <a:rect l="l" t="t" r="r" b="b"/>
            <a:pathLst>
              <a:path w="819784" h="85725">
                <a:moveTo>
                  <a:pt x="734080" y="0"/>
                </a:moveTo>
                <a:lnTo>
                  <a:pt x="733675" y="28572"/>
                </a:lnTo>
                <a:lnTo>
                  <a:pt x="747962" y="28774"/>
                </a:lnTo>
                <a:lnTo>
                  <a:pt x="747557" y="57346"/>
                </a:lnTo>
                <a:lnTo>
                  <a:pt x="733268" y="57346"/>
                </a:lnTo>
                <a:lnTo>
                  <a:pt x="732866" y="85717"/>
                </a:lnTo>
                <a:lnTo>
                  <a:pt x="791674" y="57346"/>
                </a:lnTo>
                <a:lnTo>
                  <a:pt x="747557" y="57346"/>
                </a:lnTo>
                <a:lnTo>
                  <a:pt x="733270" y="57144"/>
                </a:lnTo>
                <a:lnTo>
                  <a:pt x="792093" y="57144"/>
                </a:lnTo>
                <a:lnTo>
                  <a:pt x="819189" y="44072"/>
                </a:lnTo>
                <a:lnTo>
                  <a:pt x="734080" y="0"/>
                </a:lnTo>
                <a:close/>
              </a:path>
              <a:path w="819784" h="85725">
                <a:moveTo>
                  <a:pt x="733675" y="28572"/>
                </a:moveTo>
                <a:lnTo>
                  <a:pt x="733270" y="57144"/>
                </a:lnTo>
                <a:lnTo>
                  <a:pt x="747557" y="57346"/>
                </a:lnTo>
                <a:lnTo>
                  <a:pt x="747962" y="28774"/>
                </a:lnTo>
                <a:lnTo>
                  <a:pt x="733675" y="28572"/>
                </a:lnTo>
                <a:close/>
              </a:path>
              <a:path w="819784" h="85725">
                <a:moveTo>
                  <a:pt x="405" y="18188"/>
                </a:moveTo>
                <a:lnTo>
                  <a:pt x="0" y="46761"/>
                </a:lnTo>
                <a:lnTo>
                  <a:pt x="733270" y="57144"/>
                </a:lnTo>
                <a:lnTo>
                  <a:pt x="733675" y="28572"/>
                </a:lnTo>
                <a:lnTo>
                  <a:pt x="405" y="18188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3505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7837</TotalTime>
  <Words>3110</Words>
  <Application>Microsoft Macintosh PowerPoint</Application>
  <PresentationFormat>Widescreen</PresentationFormat>
  <Paragraphs>712</Paragraphs>
  <Slides>75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1" baseType="lpstr">
      <vt:lpstr>Arial Unicode MS</vt:lpstr>
      <vt:lpstr>Arial</vt:lpstr>
      <vt:lpstr>Calibri</vt:lpstr>
      <vt:lpstr>Calibri Light</vt:lpstr>
      <vt:lpstr>Times New Roman</vt:lpstr>
      <vt:lpstr>Office Theme</vt:lpstr>
      <vt:lpstr>ECE 884 Deep Learning</vt:lpstr>
      <vt:lpstr>Review of last lecture</vt:lpstr>
      <vt:lpstr>Today’s lecture</vt:lpstr>
      <vt:lpstr>Problem: So  far our classifiers don’t  respect the spatial structure of images</vt:lpstr>
      <vt:lpstr>Problem: So far our classifiers don’t  respect the spatial structure of images</vt:lpstr>
      <vt:lpstr>Problem: So far our classifiers don’t  respect the spatial structure of images</vt:lpstr>
      <vt:lpstr>Components of a Fully-Connected Network</vt:lpstr>
      <vt:lpstr>Components of a Convolutional Network</vt:lpstr>
      <vt:lpstr>Fully-Connected Layer</vt:lpstr>
      <vt:lpstr>Fully-Connected Layer</vt:lpstr>
      <vt:lpstr>Convolution Layer</vt:lpstr>
      <vt:lpstr>Convolution Layer</vt:lpstr>
      <vt:lpstr>Convolution Layer</vt:lpstr>
      <vt:lpstr>Convolution Layer</vt:lpstr>
      <vt:lpstr>2D Convolution</vt:lpstr>
      <vt:lpstr>2D Convolution</vt:lpstr>
      <vt:lpstr>2D Convolution</vt:lpstr>
      <vt:lpstr>2D Convolution</vt:lpstr>
      <vt:lpstr>2D Convolution</vt:lpstr>
      <vt:lpstr>Convolution Layer</vt:lpstr>
      <vt:lpstr>Convolution Layer</vt:lpstr>
      <vt:lpstr>Convolution Layer</vt:lpstr>
      <vt:lpstr>Convolution Layer</vt:lpstr>
      <vt:lpstr>Stacking Convolutions</vt:lpstr>
      <vt:lpstr>Stacking Convolutions</vt:lpstr>
      <vt:lpstr>Stacking Convolutions</vt:lpstr>
      <vt:lpstr>Stacking Convolutions</vt:lpstr>
      <vt:lpstr>What do convolutional filters learn?</vt:lpstr>
      <vt:lpstr>A closer look at spatial dimensions</vt:lpstr>
      <vt:lpstr>A closer look at spatial dimensions</vt:lpstr>
      <vt:lpstr>A closer look at spatial dimensions</vt:lpstr>
      <vt:lpstr>A closer look at spatial dimensions</vt:lpstr>
      <vt:lpstr>A closer look at spatial dimensions</vt:lpstr>
      <vt:lpstr>A closer look at spatial dimensions</vt:lpstr>
      <vt:lpstr>A closer look at spatial dimensions</vt:lpstr>
      <vt:lpstr>Zero Padding</vt:lpstr>
      <vt:lpstr>Zero Padding</vt:lpstr>
      <vt:lpstr>Zero Padding</vt:lpstr>
      <vt:lpstr>Receptive Fields</vt:lpstr>
      <vt:lpstr>Receptive Fields</vt:lpstr>
      <vt:lpstr>Receptive Fields</vt:lpstr>
      <vt:lpstr>Receptive Fields</vt:lpstr>
      <vt:lpstr>PowerPoint Presentation</vt:lpstr>
      <vt:lpstr>PowerPoint Presentation</vt:lpstr>
      <vt:lpstr>Strided Convolution</vt:lpstr>
      <vt:lpstr>Strided Convolution</vt:lpstr>
      <vt:lpstr>1x1 Convolution</vt:lpstr>
      <vt:lpstr>1x1 Convolution</vt:lpstr>
      <vt:lpstr>Convolution Summary</vt:lpstr>
      <vt:lpstr>PowerPoint Presentation</vt:lpstr>
      <vt:lpstr>Pooling Layers: Another way to downsample</vt:lpstr>
      <vt:lpstr>Max Pooling</vt:lpstr>
      <vt:lpstr>Pooling Summary</vt:lpstr>
      <vt:lpstr>Convolutional Networks</vt:lpstr>
      <vt:lpstr>Example: LeNet-5</vt:lpstr>
      <vt:lpstr>Example: LeNet-5</vt:lpstr>
      <vt:lpstr>Example: LeNet-5</vt:lpstr>
      <vt:lpstr>Example: LeNet-5</vt:lpstr>
      <vt:lpstr>Example: LeNet-5</vt:lpstr>
      <vt:lpstr>Example: LeNet-5</vt:lpstr>
      <vt:lpstr>Example: LeNet-5</vt:lpstr>
      <vt:lpstr>Example: LeNet-5</vt:lpstr>
      <vt:lpstr>Example: LeNet-5</vt:lpstr>
      <vt:lpstr>Hyperparameters for CNN</vt:lpstr>
      <vt:lpstr>Batch Normalization</vt:lpstr>
      <vt:lpstr>Batch Normalization: Standardization of Hidden Layers </vt:lpstr>
      <vt:lpstr>Batch Normalization: Standardization of Hidden Layers </vt:lpstr>
      <vt:lpstr>Batch Normalization: Standardization of Hidden Layers </vt:lpstr>
      <vt:lpstr>Batch Normalization: Standardization of Hidden Layers </vt:lpstr>
      <vt:lpstr>Batch Normalization: Standardization of Hidden Layers </vt:lpstr>
      <vt:lpstr>PowerPoint Presentation</vt:lpstr>
      <vt:lpstr>PowerPoint Presentation</vt:lpstr>
      <vt:lpstr>Batch Normalization</vt:lpstr>
      <vt:lpstr>Batch Normalization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884 Deep Learning Systems</dc:title>
  <dc:creator>Zhang, Mi</dc:creator>
  <cp:lastModifiedBy>Xie, Yuying</cp:lastModifiedBy>
  <cp:revision>515</cp:revision>
  <dcterms:created xsi:type="dcterms:W3CDTF">2021-01-18T23:49:29Z</dcterms:created>
  <dcterms:modified xsi:type="dcterms:W3CDTF">2021-10-30T00:16:24Z</dcterms:modified>
</cp:coreProperties>
</file>